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1"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9CDB9FC-C2E2-4CFE-8D97-884008663293}" type="datetimeFigureOut">
              <a:rPr lang="it-IT" smtClean="0"/>
              <a:t>24/01/2018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9D25B1-8983-4FEC-9E66-F95E9319590F}" type="slidenum">
              <a:rPr lang="it-IT" smtClean="0"/>
              <a:t>‹N›</a:t>
            </a:fld>
            <a:endParaRPr lang="it-IT"/>
          </a:p>
        </p:txBody>
      </p:sp>
    </p:spTree>
    <p:extLst>
      <p:ext uri="{BB962C8B-B14F-4D97-AF65-F5344CB8AC3E}">
        <p14:creationId xmlns:p14="http://schemas.microsoft.com/office/powerpoint/2010/main" val="2878304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9CDB9FC-C2E2-4CFE-8D97-884008663293}" type="datetimeFigureOut">
              <a:rPr lang="it-IT" smtClean="0"/>
              <a:t>24/01/2018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9D25B1-8983-4FEC-9E66-F95E9319590F}" type="slidenum">
              <a:rPr lang="it-IT" smtClean="0"/>
              <a:t>‹N›</a:t>
            </a:fld>
            <a:endParaRPr lang="it-IT"/>
          </a:p>
        </p:txBody>
      </p:sp>
    </p:spTree>
    <p:extLst>
      <p:ext uri="{BB962C8B-B14F-4D97-AF65-F5344CB8AC3E}">
        <p14:creationId xmlns:p14="http://schemas.microsoft.com/office/powerpoint/2010/main" val="943792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9CDB9FC-C2E2-4CFE-8D97-884008663293}" type="datetimeFigureOut">
              <a:rPr lang="it-IT" smtClean="0"/>
              <a:t>24/01/2018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9D25B1-8983-4FEC-9E66-F95E9319590F}" type="slidenum">
              <a:rPr lang="it-IT" smtClean="0"/>
              <a:t>‹N›</a:t>
            </a:fld>
            <a:endParaRPr lang="it-IT"/>
          </a:p>
        </p:txBody>
      </p:sp>
    </p:spTree>
    <p:extLst>
      <p:ext uri="{BB962C8B-B14F-4D97-AF65-F5344CB8AC3E}">
        <p14:creationId xmlns:p14="http://schemas.microsoft.com/office/powerpoint/2010/main" val="1965321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9CDB9FC-C2E2-4CFE-8D97-884008663293}" type="datetimeFigureOut">
              <a:rPr lang="it-IT" smtClean="0"/>
              <a:t>24/01/2018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9D25B1-8983-4FEC-9E66-F95E9319590F}" type="slidenum">
              <a:rPr lang="it-IT" smtClean="0"/>
              <a:t>‹N›</a:t>
            </a:fld>
            <a:endParaRPr lang="it-IT"/>
          </a:p>
        </p:txBody>
      </p:sp>
    </p:spTree>
    <p:extLst>
      <p:ext uri="{BB962C8B-B14F-4D97-AF65-F5344CB8AC3E}">
        <p14:creationId xmlns:p14="http://schemas.microsoft.com/office/powerpoint/2010/main" val="9796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9CDB9FC-C2E2-4CFE-8D97-884008663293}" type="datetimeFigureOut">
              <a:rPr lang="it-IT" smtClean="0"/>
              <a:t>24/01/2018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9D25B1-8983-4FEC-9E66-F95E9319590F}" type="slidenum">
              <a:rPr lang="it-IT" smtClean="0"/>
              <a:t>‹N›</a:t>
            </a:fld>
            <a:endParaRPr lang="it-IT"/>
          </a:p>
        </p:txBody>
      </p:sp>
    </p:spTree>
    <p:extLst>
      <p:ext uri="{BB962C8B-B14F-4D97-AF65-F5344CB8AC3E}">
        <p14:creationId xmlns:p14="http://schemas.microsoft.com/office/powerpoint/2010/main" val="3361613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9CDB9FC-C2E2-4CFE-8D97-884008663293}" type="datetimeFigureOut">
              <a:rPr lang="it-IT" smtClean="0"/>
              <a:t>24/01/2018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59D25B1-8983-4FEC-9E66-F95E9319590F}" type="slidenum">
              <a:rPr lang="it-IT" smtClean="0"/>
              <a:t>‹N›</a:t>
            </a:fld>
            <a:endParaRPr lang="it-IT"/>
          </a:p>
        </p:txBody>
      </p:sp>
    </p:spTree>
    <p:extLst>
      <p:ext uri="{BB962C8B-B14F-4D97-AF65-F5344CB8AC3E}">
        <p14:creationId xmlns:p14="http://schemas.microsoft.com/office/powerpoint/2010/main" val="1268538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9CDB9FC-C2E2-4CFE-8D97-884008663293}" type="datetimeFigureOut">
              <a:rPr lang="it-IT" smtClean="0"/>
              <a:t>24/01/2018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59D25B1-8983-4FEC-9E66-F95E9319590F}" type="slidenum">
              <a:rPr lang="it-IT" smtClean="0"/>
              <a:t>‹N›</a:t>
            </a:fld>
            <a:endParaRPr lang="it-IT"/>
          </a:p>
        </p:txBody>
      </p:sp>
    </p:spTree>
    <p:extLst>
      <p:ext uri="{BB962C8B-B14F-4D97-AF65-F5344CB8AC3E}">
        <p14:creationId xmlns:p14="http://schemas.microsoft.com/office/powerpoint/2010/main" val="3858448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9CDB9FC-C2E2-4CFE-8D97-884008663293}" type="datetimeFigureOut">
              <a:rPr lang="it-IT" smtClean="0"/>
              <a:t>24/01/2018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59D25B1-8983-4FEC-9E66-F95E9319590F}" type="slidenum">
              <a:rPr lang="it-IT" smtClean="0"/>
              <a:t>‹N›</a:t>
            </a:fld>
            <a:endParaRPr lang="it-IT"/>
          </a:p>
        </p:txBody>
      </p:sp>
    </p:spTree>
    <p:extLst>
      <p:ext uri="{BB962C8B-B14F-4D97-AF65-F5344CB8AC3E}">
        <p14:creationId xmlns:p14="http://schemas.microsoft.com/office/powerpoint/2010/main" val="2973049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9CDB9FC-C2E2-4CFE-8D97-884008663293}" type="datetimeFigureOut">
              <a:rPr lang="it-IT" smtClean="0"/>
              <a:t>24/01/2018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59D25B1-8983-4FEC-9E66-F95E9319590F}" type="slidenum">
              <a:rPr lang="it-IT" smtClean="0"/>
              <a:t>‹N›</a:t>
            </a:fld>
            <a:endParaRPr lang="it-IT"/>
          </a:p>
        </p:txBody>
      </p:sp>
    </p:spTree>
    <p:extLst>
      <p:ext uri="{BB962C8B-B14F-4D97-AF65-F5344CB8AC3E}">
        <p14:creationId xmlns:p14="http://schemas.microsoft.com/office/powerpoint/2010/main" val="3001642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9CDB9FC-C2E2-4CFE-8D97-884008663293}" type="datetimeFigureOut">
              <a:rPr lang="it-IT" smtClean="0"/>
              <a:t>24/01/2018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59D25B1-8983-4FEC-9E66-F95E9319590F}" type="slidenum">
              <a:rPr lang="it-IT" smtClean="0"/>
              <a:t>‹N›</a:t>
            </a:fld>
            <a:endParaRPr lang="it-IT"/>
          </a:p>
        </p:txBody>
      </p:sp>
    </p:spTree>
    <p:extLst>
      <p:ext uri="{BB962C8B-B14F-4D97-AF65-F5344CB8AC3E}">
        <p14:creationId xmlns:p14="http://schemas.microsoft.com/office/powerpoint/2010/main" val="2571871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9CDB9FC-C2E2-4CFE-8D97-884008663293}" type="datetimeFigureOut">
              <a:rPr lang="it-IT" smtClean="0"/>
              <a:t>24/01/2018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59D25B1-8983-4FEC-9E66-F95E9319590F}" type="slidenum">
              <a:rPr lang="it-IT" smtClean="0"/>
              <a:t>‹N›</a:t>
            </a:fld>
            <a:endParaRPr lang="it-IT"/>
          </a:p>
        </p:txBody>
      </p:sp>
    </p:spTree>
    <p:extLst>
      <p:ext uri="{BB962C8B-B14F-4D97-AF65-F5344CB8AC3E}">
        <p14:creationId xmlns:p14="http://schemas.microsoft.com/office/powerpoint/2010/main" val="350632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CDB9FC-C2E2-4CFE-8D97-884008663293}" type="datetimeFigureOut">
              <a:rPr lang="it-IT" smtClean="0"/>
              <a:t>24/01/2018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9D25B1-8983-4FEC-9E66-F95E9319590F}" type="slidenum">
              <a:rPr lang="it-IT" smtClean="0"/>
              <a:t>‹N›</a:t>
            </a:fld>
            <a:endParaRPr lang="it-IT"/>
          </a:p>
        </p:txBody>
      </p:sp>
    </p:spTree>
    <p:extLst>
      <p:ext uri="{BB962C8B-B14F-4D97-AF65-F5344CB8AC3E}">
        <p14:creationId xmlns:p14="http://schemas.microsoft.com/office/powerpoint/2010/main" val="3792030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VIRGOLA</a:t>
            </a:r>
            <a:endParaRPr lang="it-IT" dirty="0"/>
          </a:p>
        </p:txBody>
      </p:sp>
      <p:sp>
        <p:nvSpPr>
          <p:cNvPr id="3" name="Segnaposto contenuto 2"/>
          <p:cNvSpPr>
            <a:spLocks noGrp="1"/>
          </p:cNvSpPr>
          <p:nvPr>
            <p:ph idx="1"/>
          </p:nvPr>
        </p:nvSpPr>
        <p:spPr/>
        <p:txBody>
          <a:bodyPr>
            <a:normAutofit/>
          </a:bodyPr>
          <a:lstStyle/>
          <a:p>
            <a:pPr marL="0" lvl="0" indent="0" fontAlgn="base">
              <a:buNone/>
            </a:pPr>
            <a:r>
              <a:rPr lang="it-IT" b="1" dirty="0" smtClean="0"/>
              <a:t>In quali casi una virgola non si mette in quali invece si può, o si deve, mettere immediatamente prima della congiunzione </a:t>
            </a:r>
            <a:r>
              <a:rPr lang="it-IT" b="1" i="1" dirty="0" smtClean="0"/>
              <a:t>e</a:t>
            </a:r>
            <a:r>
              <a:rPr lang="it-IT" b="1" dirty="0" smtClean="0"/>
              <a:t>?</a:t>
            </a:r>
            <a:endParaRPr lang="it-IT" dirty="0"/>
          </a:p>
          <a:p>
            <a:r>
              <a:rPr lang="it-IT" dirty="0" smtClean="0"/>
              <a:t>Non si mette la virgola </a:t>
            </a:r>
            <a:r>
              <a:rPr lang="it-IT" dirty="0"/>
              <a:t>quando in un elenco la congiunzione </a:t>
            </a:r>
            <a:r>
              <a:rPr lang="it-IT" i="1" dirty="0" smtClean="0"/>
              <a:t>e </a:t>
            </a:r>
            <a:r>
              <a:rPr lang="it-IT" dirty="0" smtClean="0"/>
              <a:t>collega un membro ai precedenti senza creare discontinuità</a:t>
            </a:r>
          </a:p>
          <a:p>
            <a:pPr marL="0" indent="0">
              <a:buNone/>
            </a:pPr>
            <a:r>
              <a:rPr lang="it-IT" dirty="0" smtClean="0"/>
              <a:t>Ecco Mario, Paolo, Luca </a:t>
            </a:r>
            <a:r>
              <a:rPr lang="it-IT" i="1" dirty="0" smtClean="0"/>
              <a:t>e </a:t>
            </a:r>
            <a:r>
              <a:rPr lang="it-IT" dirty="0" smtClean="0"/>
              <a:t>Giovanni</a:t>
            </a:r>
          </a:p>
          <a:p>
            <a:pPr marL="0" indent="0">
              <a:buNone/>
            </a:pPr>
            <a:r>
              <a:rPr lang="it-IT" dirty="0" smtClean="0"/>
              <a:t>Entrano Mario, Paolo, poi Luca </a:t>
            </a:r>
            <a:r>
              <a:rPr lang="it-IT" i="1" dirty="0" smtClean="0"/>
              <a:t>e</a:t>
            </a:r>
            <a:r>
              <a:rPr lang="it-IT" dirty="0" smtClean="0"/>
              <a:t> Giovanni</a:t>
            </a:r>
            <a:endParaRPr lang="it-IT" dirty="0"/>
          </a:p>
        </p:txBody>
      </p:sp>
    </p:spTree>
    <p:extLst>
      <p:ext uri="{BB962C8B-B14F-4D97-AF65-F5344CB8AC3E}">
        <p14:creationId xmlns:p14="http://schemas.microsoft.com/office/powerpoint/2010/main" val="1162848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L’uso della virgola con determinazioni di tempo e di luogo</a:t>
            </a:r>
            <a:endParaRPr lang="it-IT" dirty="0"/>
          </a:p>
        </p:txBody>
      </p:sp>
      <p:sp>
        <p:nvSpPr>
          <p:cNvPr id="3" name="Segnaposto contenuto 2"/>
          <p:cNvSpPr>
            <a:spLocks noGrp="1"/>
          </p:cNvSpPr>
          <p:nvPr>
            <p:ph idx="1"/>
          </p:nvPr>
        </p:nvSpPr>
        <p:spPr>
          <a:xfrm>
            <a:off x="457200" y="1600200"/>
            <a:ext cx="8229600" cy="5257800"/>
          </a:xfrm>
        </p:spPr>
        <p:txBody>
          <a:bodyPr>
            <a:normAutofit fontScale="92500"/>
          </a:bodyPr>
          <a:lstStyle/>
          <a:p>
            <a:r>
              <a:rPr lang="it-IT" dirty="0" smtClean="0"/>
              <a:t>Si mette la virgola quando cambia il soggetto o quando muta il significato</a:t>
            </a:r>
          </a:p>
          <a:p>
            <a:pPr marL="0" indent="0">
              <a:buNone/>
            </a:pPr>
            <a:r>
              <a:rPr lang="it-IT" dirty="0" smtClean="0"/>
              <a:t>«Quando mancano pochi minuti al fischio d’inizio, i giocatori si mettono in fila per entrare in campo»</a:t>
            </a:r>
          </a:p>
          <a:p>
            <a:r>
              <a:rPr lang="it-IT" dirty="0" smtClean="0"/>
              <a:t>Si evita invece quando il soggetto è il medesimo e la frase è breve</a:t>
            </a:r>
          </a:p>
          <a:p>
            <a:pPr marL="0" indent="0">
              <a:buNone/>
            </a:pPr>
            <a:r>
              <a:rPr lang="it-IT" dirty="0" smtClean="0"/>
              <a:t>«Sarò contento quando arriverò a casa»</a:t>
            </a:r>
          </a:p>
          <a:p>
            <a:pPr marL="0" indent="0">
              <a:buNone/>
            </a:pPr>
            <a:r>
              <a:rPr lang="it-IT" dirty="0" smtClean="0"/>
              <a:t>Ma non è scorretto «sarò contento, quando arriverò a casa»: in questo caso si vuole dare enfasi all’essere contento (maggiore mimesi del parlato)</a:t>
            </a:r>
            <a:endParaRPr lang="it-IT" dirty="0"/>
          </a:p>
        </p:txBody>
      </p:sp>
    </p:spTree>
    <p:extLst>
      <p:ext uri="{BB962C8B-B14F-4D97-AF65-F5344CB8AC3E}">
        <p14:creationId xmlns:p14="http://schemas.microsoft.com/office/powerpoint/2010/main" val="3156617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Virgola tra soggetto e verbo</a:t>
            </a:r>
            <a:endParaRPr lang="it-IT" dirty="0"/>
          </a:p>
        </p:txBody>
      </p:sp>
      <p:sp>
        <p:nvSpPr>
          <p:cNvPr id="3" name="Segnaposto contenuto 2"/>
          <p:cNvSpPr>
            <a:spLocks noGrp="1"/>
          </p:cNvSpPr>
          <p:nvPr>
            <p:ph idx="1"/>
          </p:nvPr>
        </p:nvSpPr>
        <p:spPr/>
        <p:txBody>
          <a:bodyPr/>
          <a:lstStyle/>
          <a:p>
            <a:r>
              <a:rPr lang="it-IT" dirty="0" smtClean="0"/>
              <a:t>MAI</a:t>
            </a:r>
          </a:p>
          <a:p>
            <a:pPr marL="0" indent="0">
              <a:buNone/>
            </a:pPr>
            <a:r>
              <a:rPr lang="it-IT" dirty="0" smtClean="0"/>
              <a:t>«Maria mangia la mela»; </a:t>
            </a:r>
          </a:p>
          <a:p>
            <a:pPr marL="0" indent="0">
              <a:buNone/>
            </a:pPr>
            <a:r>
              <a:rPr lang="it-IT" dirty="0" smtClean="0"/>
              <a:t>ma anche «I quattro figli maschi di Giovanni e Claudia sono ormai maggiorenni.</a:t>
            </a:r>
          </a:p>
          <a:p>
            <a:pPr marL="0" indent="0">
              <a:buNone/>
            </a:pPr>
            <a:r>
              <a:rPr lang="it-IT" dirty="0" smtClean="0"/>
              <a:t>E lo stesso vale per le proposizione soggettive:</a:t>
            </a:r>
          </a:p>
          <a:p>
            <a:pPr marL="0" indent="0">
              <a:buNone/>
            </a:pPr>
            <a:r>
              <a:rPr lang="it-IT" dirty="0" smtClean="0"/>
              <a:t>«Che l’Europa sia un’unione di popoli e non solo di amministrazioni è un fine che ci siamo posti»</a:t>
            </a:r>
            <a:endParaRPr lang="it-IT" dirty="0"/>
          </a:p>
        </p:txBody>
      </p:sp>
    </p:spTree>
    <p:extLst>
      <p:ext uri="{BB962C8B-B14F-4D97-AF65-F5344CB8AC3E}">
        <p14:creationId xmlns:p14="http://schemas.microsoft.com/office/powerpoint/2010/main" val="3678950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Virgola davanti a un pronome relativo</a:t>
            </a:r>
            <a:endParaRPr lang="it-IT" dirty="0"/>
          </a:p>
        </p:txBody>
      </p:sp>
      <p:sp>
        <p:nvSpPr>
          <p:cNvPr id="3" name="Segnaposto contenuto 2"/>
          <p:cNvSpPr>
            <a:spLocks noGrp="1"/>
          </p:cNvSpPr>
          <p:nvPr>
            <p:ph idx="1"/>
          </p:nvPr>
        </p:nvSpPr>
        <p:spPr>
          <a:xfrm>
            <a:off x="457200" y="1600200"/>
            <a:ext cx="8229600" cy="5069160"/>
          </a:xfrm>
        </p:spPr>
        <p:txBody>
          <a:bodyPr>
            <a:normAutofit lnSpcReduction="10000"/>
          </a:bodyPr>
          <a:lstStyle/>
          <a:p>
            <a:r>
              <a:rPr lang="it-IT" dirty="0" smtClean="0"/>
              <a:t>Si omette quando il </a:t>
            </a:r>
            <a:r>
              <a:rPr lang="it-IT" i="1" dirty="0" smtClean="0"/>
              <a:t>che</a:t>
            </a:r>
            <a:r>
              <a:rPr lang="it-IT" dirty="0" smtClean="0"/>
              <a:t> ha un valore restrittivo o determina una restrizione (relativa determinativa o restrittiva)</a:t>
            </a:r>
          </a:p>
          <a:p>
            <a:pPr marL="0" indent="0">
              <a:buNone/>
            </a:pPr>
            <a:r>
              <a:rPr lang="it-IT" dirty="0" smtClean="0"/>
              <a:t>«Gli studenti che non ottengono 18/30 non possono sostenere l’orale»</a:t>
            </a:r>
          </a:p>
          <a:p>
            <a:r>
              <a:rPr lang="it-IT" dirty="0" smtClean="0"/>
              <a:t>Si mette invece la virgola quando la relativa ha valore appositivo</a:t>
            </a:r>
          </a:p>
          <a:p>
            <a:pPr marL="0" indent="0">
              <a:buNone/>
            </a:pPr>
            <a:r>
              <a:rPr lang="it-IT" dirty="0" smtClean="0"/>
              <a:t>«La poesia di Montale affronta il tema del tempo, che prima di </a:t>
            </a:r>
            <a:r>
              <a:rPr lang="it-IT" dirty="0" err="1" smtClean="0"/>
              <a:t>Bergson</a:t>
            </a:r>
            <a:r>
              <a:rPr lang="it-IT" dirty="0" smtClean="0"/>
              <a:t> era percepito diversamente»</a:t>
            </a:r>
            <a:endParaRPr lang="it-IT" dirty="0"/>
          </a:p>
        </p:txBody>
      </p:sp>
    </p:spTree>
    <p:extLst>
      <p:ext uri="{BB962C8B-B14F-4D97-AF65-F5344CB8AC3E}">
        <p14:creationId xmlns:p14="http://schemas.microsoft.com/office/powerpoint/2010/main" val="959902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lstStyle/>
          <a:p>
            <a:r>
              <a:rPr lang="it-IT" dirty="0" smtClean="0"/>
              <a:t>Nei casi di parentetica</a:t>
            </a:r>
          </a:p>
          <a:p>
            <a:pPr marL="0" indent="0">
              <a:buNone/>
            </a:pPr>
            <a:r>
              <a:rPr lang="it-IT" dirty="0" smtClean="0"/>
              <a:t>«Sono arrivato all’Università, che si trova in via Sant’Ottavio, alle 13.30»</a:t>
            </a:r>
          </a:p>
          <a:p>
            <a:pPr marL="0" indent="0">
              <a:buNone/>
            </a:pPr>
            <a:r>
              <a:rPr lang="it-IT" dirty="0"/>
              <a:t> </a:t>
            </a:r>
            <a:r>
              <a:rPr lang="it-IT" dirty="0" smtClean="0"/>
              <a:t>Ma:</a:t>
            </a:r>
          </a:p>
          <a:p>
            <a:pPr marL="0" indent="0">
              <a:buNone/>
            </a:pPr>
            <a:r>
              <a:rPr lang="it-IT" dirty="0" smtClean="0"/>
              <a:t>«Svevo si dedicò molto alla lettura di Schopenhauer che, secondo le abitudini culturali dell’epoca, costituiva una lettura obbligata per tutti gli intellettuali» [Ma poteva anche funzionare </a:t>
            </a:r>
            <a:r>
              <a:rPr lang="it-IT" dirty="0" smtClean="0">
                <a:sym typeface="Wingdings" panose="05000000000000000000" pitchFamily="2" charset="2"/>
              </a:rPr>
              <a:t> Schopenhauer, che, ]</a:t>
            </a:r>
            <a:endParaRPr lang="it-IT" dirty="0"/>
          </a:p>
        </p:txBody>
      </p:sp>
    </p:spTree>
    <p:extLst>
      <p:ext uri="{BB962C8B-B14F-4D97-AF65-F5344CB8AC3E}">
        <p14:creationId xmlns:p14="http://schemas.microsoft.com/office/powerpoint/2010/main" val="837423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punto</a:t>
            </a:r>
            <a:endParaRPr lang="it-IT" dirty="0"/>
          </a:p>
        </p:txBody>
      </p:sp>
      <p:sp>
        <p:nvSpPr>
          <p:cNvPr id="3" name="Segnaposto contenuto 2"/>
          <p:cNvSpPr>
            <a:spLocks noGrp="1"/>
          </p:cNvSpPr>
          <p:nvPr>
            <p:ph idx="1"/>
          </p:nvPr>
        </p:nvSpPr>
        <p:spPr/>
        <p:txBody>
          <a:bodyPr/>
          <a:lstStyle/>
          <a:p>
            <a:r>
              <a:rPr lang="it-IT" dirty="0" smtClean="0"/>
              <a:t>Se ne è andato troppo presto.</a:t>
            </a:r>
          </a:p>
          <a:p>
            <a:r>
              <a:rPr lang="it-IT" dirty="0"/>
              <a:t>Se ne è andato via; troppo presto.</a:t>
            </a:r>
          </a:p>
          <a:p>
            <a:r>
              <a:rPr lang="it-IT" dirty="0"/>
              <a:t>Se ne è andato via, troppo presto.</a:t>
            </a:r>
          </a:p>
          <a:p>
            <a:r>
              <a:rPr lang="it-IT" dirty="0" smtClean="0"/>
              <a:t>Se ne è andato via. Troppo presto.</a:t>
            </a:r>
          </a:p>
          <a:p>
            <a:r>
              <a:rPr lang="it-IT" dirty="0" smtClean="0"/>
              <a:t>Se ne è andato via: troppo presto.</a:t>
            </a:r>
          </a:p>
          <a:p>
            <a:endParaRPr lang="it-IT" dirty="0"/>
          </a:p>
        </p:txBody>
      </p:sp>
    </p:spTree>
    <p:extLst>
      <p:ext uri="{BB962C8B-B14F-4D97-AF65-F5344CB8AC3E}">
        <p14:creationId xmlns:p14="http://schemas.microsoft.com/office/powerpoint/2010/main" val="2175549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Uso giornalistico del punto</a:t>
            </a:r>
            <a:endParaRPr lang="it-IT" dirty="0"/>
          </a:p>
        </p:txBody>
      </p:sp>
      <p:sp>
        <p:nvSpPr>
          <p:cNvPr id="3" name="Segnaposto contenuto 2"/>
          <p:cNvSpPr>
            <a:spLocks noGrp="1"/>
          </p:cNvSpPr>
          <p:nvPr>
            <p:ph idx="1"/>
          </p:nvPr>
        </p:nvSpPr>
        <p:spPr/>
        <p:txBody>
          <a:bodyPr/>
          <a:lstStyle/>
          <a:p>
            <a:pPr marL="0" indent="0" algn="just">
              <a:buNone/>
            </a:pPr>
            <a:r>
              <a:rPr lang="it-IT" dirty="0" smtClean="0"/>
              <a:t>«Di quell’articolo mi era piaciuto tutto. Ma una cosa mi aveva disturbato. Anzi, una parola. La parola «bottegaio». Usata talvolta come sostantivo, talvolta come aggettivo. Sempre comunque per qualificare in senso negativo quello spirito «bottegaio conservatore» che si contrappone alla altezza aristocratica del pensiero di </a:t>
            </a:r>
            <a:r>
              <a:rPr lang="it-IT" dirty="0" err="1" smtClean="0"/>
              <a:t>Toqueville</a:t>
            </a:r>
            <a:r>
              <a:rPr lang="it-IT" dirty="0" smtClean="0"/>
              <a:t>» [B. Placido, «La Repubblica», 16 aprile 1995]</a:t>
            </a:r>
            <a:endParaRPr lang="it-IT" dirty="0"/>
          </a:p>
        </p:txBody>
      </p:sp>
    </p:spTree>
    <p:extLst>
      <p:ext uri="{BB962C8B-B14F-4D97-AF65-F5344CB8AC3E}">
        <p14:creationId xmlns:p14="http://schemas.microsoft.com/office/powerpoint/2010/main" val="1783790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dirty="0" smtClean="0"/>
              <a:t>«Venezia dopo Genova. Città di mare. Con una storia lunga. E importante. Di autonomia. Potere. Oggi divise. Non solo perché alla testa di due diversi mari. Ma perché diverso è il loro destino»</a:t>
            </a:r>
          </a:p>
          <a:p>
            <a:pPr marL="0" indent="0">
              <a:buNone/>
            </a:pPr>
            <a:r>
              <a:rPr lang="it-IT" dirty="0" smtClean="0"/>
              <a:t>[I. Diamanti, </a:t>
            </a:r>
            <a:r>
              <a:rPr lang="it-IT" i="1" dirty="0" smtClean="0"/>
              <a:t>Conflitto e democrazia debole</a:t>
            </a:r>
            <a:r>
              <a:rPr lang="it-IT" dirty="0" smtClean="0"/>
              <a:t>, «Il Sole 24 ore», 12 agosto 2001]</a:t>
            </a:r>
            <a:endParaRPr lang="it-IT" dirty="0"/>
          </a:p>
        </p:txBody>
      </p:sp>
    </p:spTree>
    <p:extLst>
      <p:ext uri="{BB962C8B-B14F-4D97-AF65-F5344CB8AC3E}">
        <p14:creationId xmlns:p14="http://schemas.microsoft.com/office/powerpoint/2010/main" val="1103481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Punto e virgola</a:t>
            </a:r>
            <a:endParaRPr lang="it-IT" dirty="0"/>
          </a:p>
        </p:txBody>
      </p:sp>
      <p:sp>
        <p:nvSpPr>
          <p:cNvPr id="3" name="Segnaposto contenuto 2"/>
          <p:cNvSpPr>
            <a:spLocks noGrp="1"/>
          </p:cNvSpPr>
          <p:nvPr>
            <p:ph idx="1"/>
          </p:nvPr>
        </p:nvSpPr>
        <p:spPr/>
        <p:txBody>
          <a:bodyPr/>
          <a:lstStyle/>
          <a:p>
            <a:pPr marL="0" indent="0" algn="just">
              <a:buNone/>
            </a:pPr>
            <a:r>
              <a:rPr lang="it-IT" dirty="0" smtClean="0"/>
              <a:t>«Mai, mai amato, neanche quando scrivevo i temi a scuola e introdurre un po’ di varietà era d’obbligo. Ora non lo uso quasi più, neanche quando </a:t>
            </a:r>
            <a:r>
              <a:rPr lang="it-IT" dirty="0" err="1" smtClean="0"/>
              <a:t>sccrivo</a:t>
            </a:r>
            <a:r>
              <a:rPr lang="it-IT" dirty="0" smtClean="0"/>
              <a:t> testi lunghi, destinati ad essere stampati. Preferisco sempre il punto. Ma forse la colpa è mia: non sono mai riuscita a darmi una regola decedente per usare il punto e virgola» [Luisa </a:t>
            </a:r>
            <a:r>
              <a:rPr lang="it-IT" dirty="0" err="1" smtClean="0"/>
              <a:t>Carrada</a:t>
            </a:r>
            <a:r>
              <a:rPr lang="it-IT" dirty="0" smtClean="0"/>
              <a:t>, </a:t>
            </a:r>
            <a:r>
              <a:rPr lang="it-IT" i="1" dirty="0" smtClean="0"/>
              <a:t>Il mestiere di scrivere</a:t>
            </a:r>
            <a:r>
              <a:rPr lang="it-IT" dirty="0" smtClean="0"/>
              <a:t>]</a:t>
            </a:r>
          </a:p>
          <a:p>
            <a:pPr marL="0" indent="0" algn="just">
              <a:buNone/>
            </a:pPr>
            <a:endParaRPr lang="it-IT" dirty="0"/>
          </a:p>
        </p:txBody>
      </p:sp>
    </p:spTree>
    <p:extLst>
      <p:ext uri="{BB962C8B-B14F-4D97-AF65-F5344CB8AC3E}">
        <p14:creationId xmlns:p14="http://schemas.microsoft.com/office/powerpoint/2010/main" val="1529753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USO DEMARCATIVO</a:t>
            </a:r>
          </a:p>
          <a:p>
            <a:pPr marL="0" indent="0">
              <a:buNone/>
            </a:pPr>
            <a:r>
              <a:rPr lang="it-IT" dirty="0" smtClean="0"/>
              <a:t>«Montale pubblicò </a:t>
            </a:r>
            <a:r>
              <a:rPr lang="it-IT" i="1" dirty="0" smtClean="0"/>
              <a:t>Ossi di seppia </a:t>
            </a:r>
            <a:r>
              <a:rPr lang="it-IT" dirty="0" smtClean="0"/>
              <a:t>nel 1925, cercando di recuperare la più recente lezione di </a:t>
            </a:r>
            <a:r>
              <a:rPr lang="it-IT" dirty="0" err="1" smtClean="0"/>
              <a:t>Sbarbaro</a:t>
            </a:r>
            <a:r>
              <a:rPr lang="it-IT" dirty="0" smtClean="0"/>
              <a:t> e di Govoni; in seguito stampò anche una seconda edizione, più in linea con le nuove tendenze della poesia europea (Eliot ad esempio)»</a:t>
            </a:r>
            <a:endParaRPr lang="it-IT" dirty="0"/>
          </a:p>
          <a:p>
            <a:endParaRPr lang="it-IT" dirty="0"/>
          </a:p>
        </p:txBody>
      </p:sp>
    </p:spTree>
    <p:extLst>
      <p:ext uri="{BB962C8B-B14F-4D97-AF65-F5344CB8AC3E}">
        <p14:creationId xmlns:p14="http://schemas.microsoft.com/office/powerpoint/2010/main" val="971115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Il punto e virgola più avere, come la virgola, carattere </a:t>
            </a:r>
            <a:r>
              <a:rPr lang="it-IT" b="1" dirty="0" smtClean="0"/>
              <a:t>seriale</a:t>
            </a:r>
            <a:endParaRPr lang="it-IT" dirty="0" smtClean="0"/>
          </a:p>
          <a:p>
            <a:pPr marL="0" indent="0">
              <a:buNone/>
            </a:pPr>
            <a:endParaRPr lang="it-IT" dirty="0"/>
          </a:p>
          <a:p>
            <a:pPr marL="0" indent="0">
              <a:buNone/>
            </a:pPr>
            <a:r>
              <a:rPr lang="it-IT" dirty="0" smtClean="0"/>
              <a:t>«Inteso come convinzione, da parte di un gruppo, della propria superiorità su un altro gruppo, il razzismo non può che produrre mali: l’equivoco della razza pura; la volontà di dominio; </a:t>
            </a:r>
            <a:r>
              <a:rPr lang="it-IT" smtClean="0"/>
              <a:t>il genocidio»</a:t>
            </a:r>
            <a:endParaRPr lang="it-IT" dirty="0"/>
          </a:p>
        </p:txBody>
      </p:sp>
    </p:spTree>
    <p:extLst>
      <p:ext uri="{BB962C8B-B14F-4D97-AF65-F5344CB8AC3E}">
        <p14:creationId xmlns:p14="http://schemas.microsoft.com/office/powerpoint/2010/main" val="3641188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lstStyle/>
          <a:p>
            <a:pPr algn="just"/>
            <a:r>
              <a:rPr lang="it-IT" dirty="0" smtClean="0"/>
              <a:t>Non si mette nemmeno quando troviamo disposte e concatenate in serie continua espressioni di significato opposto</a:t>
            </a:r>
          </a:p>
          <a:p>
            <a:pPr marL="0" indent="0" algn="just">
              <a:buNone/>
            </a:pPr>
            <a:r>
              <a:rPr lang="it-IT" dirty="0" smtClean="0"/>
              <a:t>«le parole rare </a:t>
            </a:r>
            <a:r>
              <a:rPr lang="it-IT" i="1" dirty="0" smtClean="0"/>
              <a:t>e</a:t>
            </a:r>
            <a:r>
              <a:rPr lang="it-IT" dirty="0" smtClean="0"/>
              <a:t> quelle dell’uso </a:t>
            </a:r>
            <a:r>
              <a:rPr lang="it-IT" i="1" dirty="0" smtClean="0"/>
              <a:t>e </a:t>
            </a:r>
            <a:r>
              <a:rPr lang="it-IT" dirty="0" smtClean="0"/>
              <a:t>del disuso»</a:t>
            </a:r>
          </a:p>
          <a:p>
            <a:pPr marL="0" indent="0" algn="just">
              <a:buNone/>
            </a:pPr>
            <a:r>
              <a:rPr lang="it-IT" dirty="0" smtClean="0"/>
              <a:t>«ragione </a:t>
            </a:r>
            <a:r>
              <a:rPr lang="it-IT" i="1" dirty="0" smtClean="0"/>
              <a:t>e </a:t>
            </a:r>
            <a:r>
              <a:rPr lang="it-IT" dirty="0" smtClean="0"/>
              <a:t>sentimento, istinto </a:t>
            </a:r>
            <a:r>
              <a:rPr lang="it-IT" i="1" dirty="0" smtClean="0"/>
              <a:t>e </a:t>
            </a:r>
            <a:r>
              <a:rPr lang="it-IT" dirty="0" smtClean="0"/>
              <a:t>razionalità, lucidità </a:t>
            </a:r>
            <a:r>
              <a:rPr lang="it-IT" i="1" dirty="0" smtClean="0"/>
              <a:t>e </a:t>
            </a:r>
            <a:r>
              <a:rPr lang="it-IT" dirty="0" smtClean="0"/>
              <a:t>passione costituiscono l’identità umana»</a:t>
            </a:r>
            <a:endParaRPr lang="it-IT" dirty="0"/>
          </a:p>
        </p:txBody>
      </p:sp>
    </p:spTree>
    <p:extLst>
      <p:ext uri="{BB962C8B-B14F-4D97-AF65-F5344CB8AC3E}">
        <p14:creationId xmlns:p14="http://schemas.microsoft.com/office/powerpoint/2010/main" val="392760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88640"/>
            <a:ext cx="8784976" cy="6552728"/>
          </a:xfrm>
        </p:spPr>
        <p:txBody>
          <a:bodyPr>
            <a:normAutofit fontScale="92500" lnSpcReduction="20000"/>
          </a:bodyPr>
          <a:lstStyle/>
          <a:p>
            <a:pPr marL="0" indent="0" algn="just">
              <a:buNone/>
            </a:pPr>
            <a:r>
              <a:rPr lang="it-IT" dirty="0"/>
              <a:t>LA BETTOLA ERA PIENA DI FUMO CHE ORMAI RESTAVA IMMOBILE ATTORNO AL LUME A PETROLIO ED ENTRANDO SI SENTIVA UN ODORE DI VINO CHE FACEVA VENIRE LE FORZE DI STOMACO NON C’ERA PIÙ UN POSTO VUOTO DI QUATTRO TAVOLINI TUTTI EGUALI ED ALCUNI DOVEVANO BEVERE IN PIEDI PER RICONOSCERE IL VISO DEL VINAIO BISOGNAVA ANDARE PROPRIO VICINO AL BANCO TANTO IL FUMO ERA FITTO  SUL BANCO ERANO DUE QUARTALONI PIENI DI VINO QUELLO DA SEI SOLDI E QUELLO DA DIECI IL LITRO I QUARTALONI DI COCCIO BIANCO CON STRISCIE VERDI DA UNA PARTE AVEVANO IL MANICO E DA UN’ALTRA IL BECCUCCIO PER MESCERE IL PADRONE LI PIEGAVA SENZA MUOVERLI DI POSTO MENTRE SUA FIGLIA STAVA DINANZI REGGENDO LE BOCCE CHE POI ANDAVA A PORTARE AGLI </a:t>
            </a:r>
            <a:r>
              <a:rPr lang="it-IT" dirty="0" smtClean="0"/>
              <a:t>AVVENTORI [F. TOZZI, </a:t>
            </a:r>
            <a:r>
              <a:rPr lang="it-IT" i="1" dirty="0" smtClean="0"/>
              <a:t>La vinaia</a:t>
            </a:r>
            <a:r>
              <a:rPr lang="it-IT" dirty="0" smtClean="0"/>
              <a:t>, 1918]</a:t>
            </a:r>
            <a:endParaRPr lang="it-IT" dirty="0"/>
          </a:p>
        </p:txBody>
      </p:sp>
    </p:spTree>
    <p:extLst>
      <p:ext uri="{BB962C8B-B14F-4D97-AF65-F5344CB8AC3E}">
        <p14:creationId xmlns:p14="http://schemas.microsoft.com/office/powerpoint/2010/main" val="2917623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rmAutofit fontScale="85000" lnSpcReduction="10000"/>
          </a:bodyPr>
          <a:lstStyle/>
          <a:p>
            <a:pPr marL="0" indent="354013" algn="just">
              <a:buNone/>
            </a:pPr>
            <a:r>
              <a:rPr lang="it-IT" dirty="0"/>
              <a:t>La bettola era piena di fumo, che ormai restava immobile attorno al lume a petrolio; ed entrando si sentiva un odore di vino, che faceva venire le forze di stomaco. Non c’era più un posto vuoto di quattro tavolini tutti eguali; ed alcuni dovevano bevere in piedi.</a:t>
            </a:r>
          </a:p>
          <a:p>
            <a:pPr marL="0" indent="354013" algn="just">
              <a:buNone/>
            </a:pPr>
            <a:r>
              <a:rPr lang="it-IT" dirty="0"/>
              <a:t>Per riconoscere il viso del vinaio bisognava andare proprio vicino al banco; tanto il fumo era fitto.  </a:t>
            </a:r>
          </a:p>
          <a:p>
            <a:pPr marL="0" indent="354013" algn="just">
              <a:buNone/>
            </a:pPr>
            <a:r>
              <a:rPr lang="it-IT" dirty="0"/>
              <a:t>Sul banco erano due </a:t>
            </a:r>
            <a:r>
              <a:rPr lang="it-IT" dirty="0" err="1"/>
              <a:t>quartaloni</a:t>
            </a:r>
            <a:r>
              <a:rPr lang="it-IT" dirty="0"/>
              <a:t> pieni di vino, quello da sei soldi e quello da dieci il litro. I </a:t>
            </a:r>
            <a:r>
              <a:rPr lang="it-IT" dirty="0" err="1"/>
              <a:t>quartaloni</a:t>
            </a:r>
            <a:r>
              <a:rPr lang="it-IT" dirty="0"/>
              <a:t>, di coccio bianco con </a:t>
            </a:r>
            <a:r>
              <a:rPr lang="it-IT" dirty="0" err="1"/>
              <a:t>striscie</a:t>
            </a:r>
            <a:r>
              <a:rPr lang="it-IT" dirty="0"/>
              <a:t> verdi, da una parte avevano il manico e da un’altra il beccuccio per mescere. Il padrone li piegava, senza muoverli di posto, mentre sua figlia stava dinanzi reggendo le bocce; che poi andava a portare agli avventori</a:t>
            </a:r>
            <a:r>
              <a:rPr lang="it-IT" dirty="0" smtClean="0"/>
              <a:t>.  [</a:t>
            </a:r>
            <a:r>
              <a:rPr lang="it-IT" b="1" u="sng" dirty="0" smtClean="0"/>
              <a:t>TESTO ORIGINALE]</a:t>
            </a:r>
            <a:endParaRPr lang="it-IT" dirty="0"/>
          </a:p>
          <a:p>
            <a:pPr marL="0" indent="0">
              <a:buNone/>
            </a:pPr>
            <a:endParaRPr lang="it-IT" dirty="0"/>
          </a:p>
        </p:txBody>
      </p:sp>
    </p:spTree>
    <p:extLst>
      <p:ext uri="{BB962C8B-B14F-4D97-AF65-F5344CB8AC3E}">
        <p14:creationId xmlns:p14="http://schemas.microsoft.com/office/powerpoint/2010/main" val="2051213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lstStyle/>
          <a:p>
            <a:pPr algn="just"/>
            <a:r>
              <a:rPr lang="it-IT" dirty="0" smtClean="0"/>
              <a:t>Invece la lingua compare davanti alla </a:t>
            </a:r>
            <a:r>
              <a:rPr lang="it-IT" i="1" dirty="0" smtClean="0"/>
              <a:t>e</a:t>
            </a:r>
            <a:r>
              <a:rPr lang="it-IT" dirty="0" smtClean="0"/>
              <a:t> quando serve come strumento di separazione per sciogliere ambiguità di senso</a:t>
            </a:r>
          </a:p>
          <a:p>
            <a:pPr marL="0" indent="0" algn="just">
              <a:buNone/>
            </a:pPr>
            <a:r>
              <a:rPr lang="it-IT" dirty="0" smtClean="0"/>
              <a:t>Vedi la seguente frase.</a:t>
            </a:r>
          </a:p>
          <a:p>
            <a:pPr marL="0" indent="0" algn="just">
              <a:buNone/>
            </a:pPr>
            <a:r>
              <a:rPr lang="it-IT" dirty="0" smtClean="0"/>
              <a:t>«dividiamo la torta: Mario, Giovanni, Elena e Marta» </a:t>
            </a:r>
            <a:r>
              <a:rPr lang="it-IT" dirty="0" smtClean="0">
                <a:sym typeface="Wingdings" panose="05000000000000000000" pitchFamily="2" charset="2"/>
              </a:rPr>
              <a:t> ambiguità: in quante parti viene divisa la torta: tre o quattro?</a:t>
            </a:r>
          </a:p>
          <a:p>
            <a:pPr marL="0" indent="0" algn="just">
              <a:buNone/>
            </a:pPr>
            <a:r>
              <a:rPr lang="it-IT" dirty="0"/>
              <a:t>«dividiamo la torta: Mario, Giovanni, </a:t>
            </a:r>
            <a:r>
              <a:rPr lang="it-IT" dirty="0" smtClean="0"/>
              <a:t>Elena, </a:t>
            </a:r>
            <a:r>
              <a:rPr lang="it-IT" dirty="0"/>
              <a:t>e Marta</a:t>
            </a:r>
            <a:r>
              <a:rPr lang="it-IT" dirty="0" smtClean="0"/>
              <a:t>» </a:t>
            </a:r>
            <a:r>
              <a:rPr lang="it-IT" dirty="0" smtClean="0">
                <a:sym typeface="Wingdings" panose="05000000000000000000" pitchFamily="2" charset="2"/>
              </a:rPr>
              <a:t> in questo caso viene tolta l’ambiguità</a:t>
            </a:r>
            <a:endParaRPr lang="it-IT" dirty="0"/>
          </a:p>
        </p:txBody>
      </p:sp>
    </p:spTree>
    <p:extLst>
      <p:ext uri="{BB962C8B-B14F-4D97-AF65-F5344CB8AC3E}">
        <p14:creationId xmlns:p14="http://schemas.microsoft.com/office/powerpoint/2010/main" val="3814572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lstStyle/>
          <a:p>
            <a:pPr algn="just"/>
            <a:r>
              <a:rPr lang="it-IT" dirty="0" smtClean="0"/>
              <a:t>A volte è bene inserire la virgola perché l’ultimo membro dell’elenco ha una costruzione sintattica più complessa.</a:t>
            </a:r>
          </a:p>
          <a:p>
            <a:pPr marL="0" indent="0" algn="just">
              <a:buNone/>
            </a:pPr>
            <a:r>
              <a:rPr lang="it-IT" dirty="0" smtClean="0"/>
              <a:t>«Arrivano Francesco, Daniele, Giovanna</a:t>
            </a:r>
            <a:r>
              <a:rPr lang="it-IT" u="sng" dirty="0" smtClean="0"/>
              <a:t>, e</a:t>
            </a:r>
            <a:r>
              <a:rPr lang="it-IT" dirty="0" smtClean="0"/>
              <a:t> Luisa che come al solito è in ritardo»</a:t>
            </a:r>
          </a:p>
          <a:p>
            <a:pPr algn="just"/>
            <a:r>
              <a:rPr lang="it-IT" dirty="0" smtClean="0"/>
              <a:t>Ovviamente la virgola va inserita prima di </a:t>
            </a:r>
            <a:r>
              <a:rPr lang="it-IT" i="1" dirty="0" smtClean="0"/>
              <a:t>e</a:t>
            </a:r>
            <a:r>
              <a:rPr lang="it-IT" dirty="0" smtClean="0"/>
              <a:t> quando questa introduce una parentetica</a:t>
            </a:r>
          </a:p>
          <a:p>
            <a:pPr marL="0" indent="0" algn="just">
              <a:buNone/>
            </a:pPr>
            <a:r>
              <a:rPr lang="it-IT" dirty="0" smtClean="0"/>
              <a:t>«La poesia di Montale</a:t>
            </a:r>
            <a:r>
              <a:rPr lang="it-IT" u="sng" dirty="0" smtClean="0"/>
              <a:t>, e</a:t>
            </a:r>
            <a:r>
              <a:rPr lang="it-IT" dirty="0" smtClean="0"/>
              <a:t> specificamente quella riconducibile agli anni 1916-1925, è fortemente legata alla tradizione simbolista»</a:t>
            </a:r>
            <a:endParaRPr lang="it-IT" dirty="0"/>
          </a:p>
        </p:txBody>
      </p:sp>
    </p:spTree>
    <p:extLst>
      <p:ext uri="{BB962C8B-B14F-4D97-AF65-F5344CB8AC3E}">
        <p14:creationId xmlns:p14="http://schemas.microsoft.com/office/powerpoint/2010/main" val="977593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lstStyle/>
          <a:p>
            <a:pPr algn="just"/>
            <a:r>
              <a:rPr lang="it-IT" dirty="0" smtClean="0"/>
              <a:t>Rari, ma esistenti, i casi in cui la congiunzione </a:t>
            </a:r>
            <a:r>
              <a:rPr lang="it-IT" i="1" dirty="0" smtClean="0"/>
              <a:t>e</a:t>
            </a:r>
            <a:r>
              <a:rPr lang="it-IT" dirty="0" smtClean="0"/>
              <a:t> ha valore avversativo</a:t>
            </a:r>
          </a:p>
          <a:p>
            <a:pPr marL="0" indent="0" algn="just">
              <a:buNone/>
            </a:pPr>
            <a:r>
              <a:rPr lang="it-IT" dirty="0" smtClean="0"/>
              <a:t>«Chiamavo, chiamavo, </a:t>
            </a:r>
            <a:r>
              <a:rPr lang="it-IT" i="1" dirty="0" smtClean="0"/>
              <a:t>e </a:t>
            </a:r>
            <a:r>
              <a:rPr lang="it-IT" dirty="0" smtClean="0"/>
              <a:t>nessuno rispondeva»</a:t>
            </a:r>
          </a:p>
          <a:p>
            <a:pPr marL="0" indent="0" algn="just">
              <a:buNone/>
            </a:pPr>
            <a:r>
              <a:rPr lang="it-IT" dirty="0" smtClean="0"/>
              <a:t>In questo caso la virgola ha </a:t>
            </a:r>
            <a:r>
              <a:rPr lang="it-IT" u="sng" dirty="0" smtClean="0"/>
              <a:t>valore demarcativo</a:t>
            </a:r>
          </a:p>
          <a:p>
            <a:pPr marL="0" indent="0" algn="just">
              <a:buNone/>
            </a:pPr>
            <a:endParaRPr lang="it-IT" dirty="0" smtClean="0"/>
          </a:p>
        </p:txBody>
      </p:sp>
    </p:spTree>
    <p:extLst>
      <p:ext uri="{BB962C8B-B14F-4D97-AF65-F5344CB8AC3E}">
        <p14:creationId xmlns:p14="http://schemas.microsoft.com/office/powerpoint/2010/main" val="3348307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a:t>
            </a:r>
            <a:r>
              <a:rPr lang="it-IT" i="1" dirty="0" smtClean="0"/>
              <a:t>ma</a:t>
            </a:r>
            <a:r>
              <a:rPr lang="it-IT" dirty="0" smtClean="0"/>
              <a:t> e la virgola</a:t>
            </a:r>
            <a:endParaRPr lang="it-IT" dirty="0"/>
          </a:p>
        </p:txBody>
      </p:sp>
      <p:sp>
        <p:nvSpPr>
          <p:cNvPr id="3" name="Segnaposto contenuto 2"/>
          <p:cNvSpPr>
            <a:spLocks noGrp="1"/>
          </p:cNvSpPr>
          <p:nvPr>
            <p:ph idx="1"/>
          </p:nvPr>
        </p:nvSpPr>
        <p:spPr>
          <a:xfrm>
            <a:off x="0" y="1196752"/>
            <a:ext cx="9144000" cy="5400600"/>
          </a:xfrm>
        </p:spPr>
        <p:txBody>
          <a:bodyPr>
            <a:normAutofit/>
          </a:bodyPr>
          <a:lstStyle/>
          <a:p>
            <a:r>
              <a:rPr lang="it-IT" dirty="0" smtClean="0"/>
              <a:t>Regola generale. Prima del </a:t>
            </a:r>
            <a:r>
              <a:rPr lang="it-IT" i="1" dirty="0" smtClean="0"/>
              <a:t>ma </a:t>
            </a:r>
            <a:r>
              <a:rPr lang="it-IT" dirty="0" smtClean="0"/>
              <a:t>avversativo ci vuole sempre la virgola</a:t>
            </a:r>
          </a:p>
          <a:p>
            <a:pPr marL="0" indent="0">
              <a:buNone/>
            </a:pPr>
            <a:r>
              <a:rPr lang="it-IT" dirty="0" smtClean="0"/>
              <a:t>«Andare a correre è bello, ma è faticoso»</a:t>
            </a:r>
          </a:p>
          <a:p>
            <a:pPr marL="0" indent="0">
              <a:buNone/>
            </a:pPr>
            <a:r>
              <a:rPr lang="it-IT" dirty="0" smtClean="0"/>
              <a:t>«Andrea è simpatico, ma un po’ troppo invadente»</a:t>
            </a:r>
          </a:p>
          <a:p>
            <a:pPr algn="just"/>
            <a:r>
              <a:rPr lang="it-IT" u="sng" dirty="0" smtClean="0"/>
              <a:t>Tuttavia</a:t>
            </a:r>
            <a:r>
              <a:rPr lang="it-IT" dirty="0" smtClean="0"/>
              <a:t> si può omettere nei casi di sintagmi brevi</a:t>
            </a:r>
          </a:p>
          <a:p>
            <a:pPr marL="0" indent="0" algn="just">
              <a:buNone/>
            </a:pPr>
            <a:r>
              <a:rPr lang="it-IT" u="sng" dirty="0" smtClean="0"/>
              <a:t>«</a:t>
            </a:r>
            <a:r>
              <a:rPr lang="it-IT" dirty="0" smtClean="0"/>
              <a:t>Poveri </a:t>
            </a:r>
            <a:r>
              <a:rPr lang="it-IT" i="1" dirty="0" smtClean="0"/>
              <a:t>ma </a:t>
            </a:r>
            <a:r>
              <a:rPr lang="it-IT" dirty="0" smtClean="0"/>
              <a:t>belli» «Guarda </a:t>
            </a:r>
            <a:r>
              <a:rPr lang="it-IT" i="1" dirty="0" smtClean="0"/>
              <a:t>ma </a:t>
            </a:r>
            <a:r>
              <a:rPr lang="it-IT" dirty="0" smtClean="0"/>
              <a:t>non vede»</a:t>
            </a:r>
          </a:p>
          <a:p>
            <a:pPr marL="0" indent="0" algn="just">
              <a:buNone/>
            </a:pPr>
            <a:r>
              <a:rPr lang="it-IT" dirty="0" smtClean="0"/>
              <a:t>Ma anche in questo caso si può decidere per «Guarda, ma non vede» al fine di dare maggiore enfasi alla prima parte [leggere mimesi del parlato]</a:t>
            </a:r>
            <a:endParaRPr lang="it-IT" dirty="0"/>
          </a:p>
        </p:txBody>
      </p:sp>
    </p:spTree>
    <p:extLst>
      <p:ext uri="{BB962C8B-B14F-4D97-AF65-F5344CB8AC3E}">
        <p14:creationId xmlns:p14="http://schemas.microsoft.com/office/powerpoint/2010/main" val="2911711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Altri casi in cui è utile la virgola</a:t>
            </a:r>
            <a:endParaRPr lang="it-IT" dirty="0"/>
          </a:p>
        </p:txBody>
      </p:sp>
      <p:sp>
        <p:nvSpPr>
          <p:cNvPr id="3" name="Segnaposto contenuto 2"/>
          <p:cNvSpPr>
            <a:spLocks noGrp="1"/>
          </p:cNvSpPr>
          <p:nvPr>
            <p:ph idx="1"/>
          </p:nvPr>
        </p:nvSpPr>
        <p:spPr/>
        <p:txBody>
          <a:bodyPr/>
          <a:lstStyle/>
          <a:p>
            <a:r>
              <a:rPr lang="it-IT" dirty="0" smtClean="0"/>
              <a:t>Quando c’è un cambio di soggetto</a:t>
            </a:r>
          </a:p>
          <a:p>
            <a:pPr marL="0" indent="0">
              <a:buNone/>
            </a:pPr>
            <a:r>
              <a:rPr lang="it-IT" dirty="0" smtClean="0"/>
              <a:t>«Montale è stato molto ispirato dalla poesia di Gozzano, ma la sua successiva produzione predilige altri modelli»</a:t>
            </a:r>
          </a:p>
          <a:p>
            <a:pPr marL="0" indent="0">
              <a:buNone/>
            </a:pPr>
            <a:r>
              <a:rPr lang="it-IT" dirty="0" smtClean="0"/>
              <a:t>«Svevo fu un attento lettore di Schopenhauer, e tutta la cultura italiana di primo Novecento trovò nella filosofia tedesca un modello teorico»</a:t>
            </a:r>
            <a:endParaRPr lang="it-IT" dirty="0"/>
          </a:p>
        </p:txBody>
      </p:sp>
    </p:spTree>
    <p:extLst>
      <p:ext uri="{BB962C8B-B14F-4D97-AF65-F5344CB8AC3E}">
        <p14:creationId xmlns:p14="http://schemas.microsoft.com/office/powerpoint/2010/main" val="2831755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Sia … sia  né…né    o</a:t>
            </a:r>
            <a:endParaRPr lang="it-IT" i="1" dirty="0"/>
          </a:p>
        </p:txBody>
      </p:sp>
      <p:sp>
        <p:nvSpPr>
          <p:cNvPr id="3" name="Segnaposto contenuto 2"/>
          <p:cNvSpPr>
            <a:spLocks noGrp="1"/>
          </p:cNvSpPr>
          <p:nvPr>
            <p:ph idx="1"/>
          </p:nvPr>
        </p:nvSpPr>
        <p:spPr>
          <a:xfrm>
            <a:off x="179512" y="1340768"/>
            <a:ext cx="8856984" cy="5184576"/>
          </a:xfrm>
        </p:spPr>
        <p:txBody>
          <a:bodyPr/>
          <a:lstStyle/>
          <a:p>
            <a:r>
              <a:rPr lang="it-IT" dirty="0" smtClean="0"/>
              <a:t>Per le correlative «sia … sia» «né … né» e per la disgiuntiva «o» è importante il grado di integrazione che gli elementi introdotti da tali congiunzioni presentano nelle strutture sintattiche in cui si trovano</a:t>
            </a:r>
          </a:p>
          <a:p>
            <a:pPr marL="0" indent="0">
              <a:buNone/>
            </a:pPr>
            <a:r>
              <a:rPr lang="it-IT" dirty="0" smtClean="0"/>
              <a:t>«Montale fu apprezzato </a:t>
            </a:r>
            <a:r>
              <a:rPr lang="it-IT" i="1" dirty="0" smtClean="0"/>
              <a:t>sia </a:t>
            </a:r>
            <a:r>
              <a:rPr lang="it-IT" dirty="0" smtClean="0"/>
              <a:t>in Italia </a:t>
            </a:r>
            <a:r>
              <a:rPr lang="it-IT" i="1" dirty="0" smtClean="0"/>
              <a:t>sia </a:t>
            </a:r>
            <a:r>
              <a:rPr lang="it-IT" dirty="0" smtClean="0"/>
              <a:t>in Francia»</a:t>
            </a:r>
          </a:p>
          <a:p>
            <a:pPr marL="0" indent="0">
              <a:buNone/>
            </a:pPr>
            <a:r>
              <a:rPr lang="it-IT" dirty="0" smtClean="0"/>
              <a:t>MA: «Svevo non ebbe molto successo, anche a causa delle sua innovazioni formali, né in Italia né altrove»</a:t>
            </a:r>
          </a:p>
          <a:p>
            <a:pPr marL="0" indent="0">
              <a:buNone/>
            </a:pPr>
            <a:endParaRPr lang="it-IT" dirty="0" smtClean="0"/>
          </a:p>
          <a:p>
            <a:pPr marL="0" indent="0">
              <a:buNone/>
            </a:pPr>
            <a:endParaRPr lang="it-IT" dirty="0"/>
          </a:p>
        </p:txBody>
      </p:sp>
    </p:spTree>
    <p:extLst>
      <p:ext uri="{BB962C8B-B14F-4D97-AF65-F5344CB8AC3E}">
        <p14:creationId xmlns:p14="http://schemas.microsoft.com/office/powerpoint/2010/main" val="1271374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lstStyle/>
          <a:p>
            <a:r>
              <a:rPr lang="it-IT" dirty="0" smtClean="0"/>
              <a:t>Diverso è il caso di </a:t>
            </a:r>
            <a:r>
              <a:rPr lang="it-IT" i="1" dirty="0" smtClean="0"/>
              <a:t>o</a:t>
            </a:r>
            <a:r>
              <a:rPr lang="it-IT" dirty="0" smtClean="0"/>
              <a:t> che può avere sia valore disgiuntivo [«bianco o nero] o inclusivo [«per me mare o montagna vanno bene entrambi». In genere qui la virgola si può omettere</a:t>
            </a:r>
          </a:p>
          <a:p>
            <a:pPr lvl="1"/>
            <a:r>
              <a:rPr lang="it-IT" dirty="0" smtClean="0"/>
              <a:t>Si tende a evitare a virgola quando </a:t>
            </a:r>
            <a:r>
              <a:rPr lang="it-IT" i="1" dirty="0" smtClean="0"/>
              <a:t>o</a:t>
            </a:r>
            <a:r>
              <a:rPr lang="it-IT" dirty="0" smtClean="0"/>
              <a:t> ha valore esplicativo (con valore di «cioè») </a:t>
            </a:r>
            <a:r>
              <a:rPr lang="it-IT" dirty="0" smtClean="0">
                <a:sym typeface="Wingdings" panose="05000000000000000000" pitchFamily="2" charset="2"/>
              </a:rPr>
              <a:t> «I dieci comandamenti di Dio </a:t>
            </a:r>
            <a:r>
              <a:rPr lang="it-IT" i="1" dirty="0" smtClean="0">
                <a:sym typeface="Wingdings" panose="05000000000000000000" pitchFamily="2" charset="2"/>
              </a:rPr>
              <a:t>o</a:t>
            </a:r>
            <a:r>
              <a:rPr lang="it-IT" dirty="0" smtClean="0">
                <a:sym typeface="Wingdings" panose="05000000000000000000" pitchFamily="2" charset="2"/>
              </a:rPr>
              <a:t> decalogo»</a:t>
            </a:r>
          </a:p>
          <a:p>
            <a:pPr lvl="1"/>
            <a:r>
              <a:rPr lang="it-IT" dirty="0" smtClean="0">
                <a:sym typeface="Wingdings" panose="05000000000000000000" pitchFamily="2" charset="2"/>
              </a:rPr>
              <a:t>Si tende invece a metterla quando </a:t>
            </a:r>
            <a:r>
              <a:rPr lang="it-IT" i="1" dirty="0" smtClean="0">
                <a:sym typeface="Wingdings" panose="05000000000000000000" pitchFamily="2" charset="2"/>
              </a:rPr>
              <a:t>o</a:t>
            </a:r>
            <a:r>
              <a:rPr lang="it-IT" dirty="0" smtClean="0">
                <a:sym typeface="Wingdings" panose="05000000000000000000" pitchFamily="2" charset="2"/>
              </a:rPr>
              <a:t> in unione con </a:t>
            </a:r>
            <a:r>
              <a:rPr lang="it-IT" i="1" dirty="0" smtClean="0">
                <a:sym typeface="Wingdings" panose="05000000000000000000" pitchFamily="2" charset="2"/>
              </a:rPr>
              <a:t>meglio</a:t>
            </a:r>
            <a:r>
              <a:rPr lang="it-IT" dirty="0" smtClean="0">
                <a:sym typeface="Wingdings" panose="05000000000000000000" pitchFamily="2" charset="2"/>
              </a:rPr>
              <a:t> ha valore correttivo  «è ora di sbrigarsi, o meglio, di non perdere ulteriore tempo»</a:t>
            </a:r>
            <a:endParaRPr lang="it-IT" dirty="0"/>
          </a:p>
        </p:txBody>
      </p:sp>
    </p:spTree>
    <p:extLst>
      <p:ext uri="{BB962C8B-B14F-4D97-AF65-F5344CB8AC3E}">
        <p14:creationId xmlns:p14="http://schemas.microsoft.com/office/powerpoint/2010/main" val="380305294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1528</Words>
  <Application>Microsoft Office PowerPoint</Application>
  <PresentationFormat>Presentazione su schermo (4:3)</PresentationFormat>
  <Paragraphs>79</Paragraphs>
  <Slides>21</Slides>
  <Notes>0</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Tema di Office</vt:lpstr>
      <vt:lpstr>LA VIRGOLA</vt:lpstr>
      <vt:lpstr>Presentazione standard di PowerPoint</vt:lpstr>
      <vt:lpstr>Presentazione standard di PowerPoint</vt:lpstr>
      <vt:lpstr>Presentazione standard di PowerPoint</vt:lpstr>
      <vt:lpstr>Presentazione standard di PowerPoint</vt:lpstr>
      <vt:lpstr>Il ma e la virgola</vt:lpstr>
      <vt:lpstr>Altri casi in cui è utile la virgola</vt:lpstr>
      <vt:lpstr>Sia … sia  né…né    o</vt:lpstr>
      <vt:lpstr>Presentazione standard di PowerPoint</vt:lpstr>
      <vt:lpstr>L’uso della virgola con determinazioni di tempo e di luogo</vt:lpstr>
      <vt:lpstr>Virgola tra soggetto e verbo</vt:lpstr>
      <vt:lpstr>Virgola davanti a un pronome relativo</vt:lpstr>
      <vt:lpstr>Presentazione standard di PowerPoint</vt:lpstr>
      <vt:lpstr>Il punto</vt:lpstr>
      <vt:lpstr>Uso giornalistico del punto</vt:lpstr>
      <vt:lpstr>Presentazione standard di PowerPoint</vt:lpstr>
      <vt:lpstr>Punto e virgola</vt:lpstr>
      <vt:lpstr>Presentazione standard di PowerPoint</vt:lpstr>
      <vt:lpstr>Presentazione standard di PowerPoint</vt:lpstr>
      <vt:lpstr>Presentazione standard di PowerPoint</vt:lpstr>
      <vt:lpstr>Presentazione standard di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TIPI DI TESTO</dc:title>
  <dc:creator>Xxxxxxxxxxxx</dc:creator>
  <cp:lastModifiedBy>Xxxxxxxxxxxx</cp:lastModifiedBy>
  <cp:revision>19</cp:revision>
  <cp:lastPrinted>2017-04-27T09:13:13Z</cp:lastPrinted>
  <dcterms:created xsi:type="dcterms:W3CDTF">2017-04-27T08:32:26Z</dcterms:created>
  <dcterms:modified xsi:type="dcterms:W3CDTF">2018-01-24T15:22:57Z</dcterms:modified>
</cp:coreProperties>
</file>