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3" r:id="rId4"/>
    <p:sldId id="262" r:id="rId5"/>
    <p:sldId id="264" r:id="rId6"/>
    <p:sldId id="265" r:id="rId7"/>
    <p:sldId id="266" r:id="rId8"/>
    <p:sldId id="256" r:id="rId9"/>
    <p:sldId id="257" r:id="rId10"/>
    <p:sldId id="258" r:id="rId11"/>
    <p:sldId id="259" r:id="rId12"/>
    <p:sldId id="270" r:id="rId13"/>
    <p:sldId id="271" r:id="rId14"/>
    <p:sldId id="272" r:id="rId15"/>
    <p:sldId id="273" r:id="rId16"/>
    <p:sldId id="274" r:id="rId17"/>
    <p:sldId id="275" r:id="rId18"/>
    <p:sldId id="276" r:id="rId19"/>
    <p:sldId id="277" r:id="rId20"/>
    <p:sldId id="278" r:id="rId21"/>
    <p:sldId id="279" r:id="rId22"/>
    <p:sldId id="269" r:id="rId23"/>
    <p:sldId id="268" r:id="rId24"/>
    <p:sldId id="280" r:id="rId25"/>
  </p:sldIdLst>
  <p:sldSz cx="9144000" cy="6858000" type="screen4x3"/>
  <p:notesSz cx="6877050" cy="100028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287830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94379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196532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979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9CDB9FC-C2E2-4CFE-8D97-884008663293}" type="datetimeFigureOut">
              <a:rPr lang="it-IT" smtClean="0"/>
              <a:t>22/01/2018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36161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9CDB9FC-C2E2-4CFE-8D97-884008663293}" type="datetimeFigureOut">
              <a:rPr lang="it-IT" smtClean="0"/>
              <a:t>22/01/2018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126853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9CDB9FC-C2E2-4CFE-8D97-884008663293}" type="datetimeFigureOut">
              <a:rPr lang="it-IT" smtClean="0"/>
              <a:t>22/01/2018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85844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9CDB9FC-C2E2-4CFE-8D97-884008663293}" type="datetimeFigureOut">
              <a:rPr lang="it-IT" smtClean="0"/>
              <a:t>22/01/2018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297304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9CDB9FC-C2E2-4CFE-8D97-884008663293}" type="datetimeFigureOut">
              <a:rPr lang="it-IT" smtClean="0"/>
              <a:t>22/01/2018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00164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CDB9FC-C2E2-4CFE-8D97-884008663293}" type="datetimeFigureOut">
              <a:rPr lang="it-IT" smtClean="0"/>
              <a:t>22/01/2018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257187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CDB9FC-C2E2-4CFE-8D97-884008663293}" type="datetimeFigureOut">
              <a:rPr lang="it-IT" smtClean="0"/>
              <a:t>22/01/2018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5063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DB9FC-C2E2-4CFE-8D97-884008663293}" type="datetimeFigureOut">
              <a:rPr lang="it-IT" smtClean="0"/>
              <a:t>22/01/2018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D25B1-8983-4FEC-9E66-F95E9319590F}" type="slidenum">
              <a:rPr lang="it-IT" smtClean="0"/>
              <a:t>‹N›</a:t>
            </a:fld>
            <a:endParaRPr lang="it-IT"/>
          </a:p>
        </p:txBody>
      </p:sp>
    </p:spTree>
    <p:extLst>
      <p:ext uri="{BB962C8B-B14F-4D97-AF65-F5344CB8AC3E}">
        <p14:creationId xmlns:p14="http://schemas.microsoft.com/office/powerpoint/2010/main" val="379203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TIPI DI TESTO</a:t>
            </a:r>
            <a:endParaRPr lang="it-IT" dirty="0"/>
          </a:p>
        </p:txBody>
      </p:sp>
      <p:sp>
        <p:nvSpPr>
          <p:cNvPr id="3" name="Segnaposto contenuto 2"/>
          <p:cNvSpPr>
            <a:spLocks noGrp="1"/>
          </p:cNvSpPr>
          <p:nvPr>
            <p:ph idx="1"/>
          </p:nvPr>
        </p:nvSpPr>
        <p:spPr/>
        <p:txBody>
          <a:bodyPr>
            <a:normAutofit fontScale="92500" lnSpcReduction="20000"/>
          </a:bodyPr>
          <a:lstStyle/>
          <a:p>
            <a:pPr lvl="0" fontAlgn="base"/>
            <a:r>
              <a:rPr lang="it-IT" b="1" dirty="0" smtClean="0"/>
              <a:t>testi </a:t>
            </a:r>
            <a:r>
              <a:rPr lang="it-IT" b="1" dirty="0"/>
              <a:t>descrittivi: </a:t>
            </a:r>
            <a:r>
              <a:rPr lang="it-IT" dirty="0"/>
              <a:t>contengono delle descrizioni che restituiscono attraverso le parole l'immagine di un oggetto, di una persona, di una situazione, ecc.. Le descrizioni possono essere </a:t>
            </a:r>
            <a:r>
              <a:rPr lang="it-IT" b="1" dirty="0"/>
              <a:t>soggettive</a:t>
            </a:r>
            <a:r>
              <a:rPr lang="it-IT" dirty="0"/>
              <a:t> (quando emerge il coinvolgimento emotivo dell’autore) oppure </a:t>
            </a:r>
            <a:r>
              <a:rPr lang="it-IT" b="1" dirty="0"/>
              <a:t>oggettive</a:t>
            </a:r>
            <a:r>
              <a:rPr lang="it-IT" dirty="0"/>
              <a:t> (condotte in modo distaccato con lo scopo di descrivere una cosa così come appare). Parti descrittive sono contenute in testi narrativi; mentre testi descrittivi sono: pubblicità, curriculum, inserzioni di lavoro, ecc.</a:t>
            </a:r>
          </a:p>
          <a:p>
            <a:pPr marL="0" indent="0">
              <a:buNone/>
            </a:pPr>
            <a:endParaRPr lang="it-IT" dirty="0"/>
          </a:p>
        </p:txBody>
      </p:sp>
    </p:spTree>
    <p:extLst>
      <p:ext uri="{BB962C8B-B14F-4D97-AF65-F5344CB8AC3E}">
        <p14:creationId xmlns:p14="http://schemas.microsoft.com/office/powerpoint/2010/main" val="116284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fontScale="85000" lnSpcReduction="20000"/>
          </a:bodyPr>
          <a:lstStyle/>
          <a:p>
            <a:pPr marL="0" indent="0" algn="just">
              <a:buNone/>
            </a:pPr>
            <a:r>
              <a:rPr lang="it-IT" dirty="0" smtClean="0">
                <a:latin typeface="Georgia" panose="02040502050405020303" pitchFamily="18" charset="0"/>
              </a:rPr>
              <a:t>Parleremo della donna, del femminismo e in particolare… di una donna... ehm… cioè parlerò di una donna assai particolare, assai importante nella storia del femminismo… di Lady Costanza Lytton. Chiaramente… Lady Lytton vive all’epoca… in quell’epoca tumultuosa in cui un gruppo di donne protestavano… ehm… contro il governo, conto lo stato… lo stato inglese, s’intende… e lottavano contro il diverso trattamento che nelle prigioni spettava alle suffragette... capito? Queste qui… chiaramente, se erano povere, venivano picchiate e maltrattate. Dunque, invece, le donne ricche, come Lady Lytton, chiaramente… nelle manifestazioni… che le donne ricche e le donne povere facevano insieme… l’una al fianco dell’altra… ma, a differenza delle povere, le donne ricche o di famiglie importanti, certo,</a:t>
            </a:r>
            <a:endParaRPr lang="it-IT" dirty="0">
              <a:latin typeface="Georgia" panose="02040502050405020303" pitchFamily="18" charset="0"/>
            </a:endParaRPr>
          </a:p>
        </p:txBody>
      </p:sp>
    </p:spTree>
    <p:extLst>
      <p:ext uri="{BB962C8B-B14F-4D97-AF65-F5344CB8AC3E}">
        <p14:creationId xmlns:p14="http://schemas.microsoft.com/office/powerpoint/2010/main" val="3459124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20680"/>
          </a:xfrm>
        </p:spPr>
        <p:txBody>
          <a:bodyPr>
            <a:normAutofit fontScale="85000" lnSpcReduction="20000"/>
          </a:bodyPr>
          <a:lstStyle/>
          <a:p>
            <a:pPr marL="0" indent="0" algn="just">
              <a:buNone/>
            </a:pPr>
            <a:r>
              <a:rPr lang="it-IT" dirty="0" smtClean="0">
                <a:latin typeface="Georgia" panose="02040502050405020303" pitchFamily="18" charset="0"/>
              </a:rPr>
              <a:t>nelle prigioni subivano un trattamento preferenziale. Lady Lytton, allora… lei fece una cosa sconvolgente…: ehm, cioè, intendo dire che sfilò per le strade di Liverpool… ovviamente manifestando insieme alle altre, cioè insieme al gruppo di donne di tutte le classi che era con lei… anzi, guidando la manifestazione… e lei sfilò e, per sfilare, dismesse i suoi abiti eleganti e si vestì, o meglio, ovviamente… cioè si travestì… e si travestì da cucitrice. Presa dalle forze dell’ordine… lady </a:t>
            </a:r>
            <a:r>
              <a:rPr lang="it-IT" dirty="0" err="1" smtClean="0">
                <a:latin typeface="Georgia" panose="02040502050405020303" pitchFamily="18" charset="0"/>
              </a:rPr>
              <a:t>Lytterton</a:t>
            </a:r>
            <a:r>
              <a:rPr lang="it-IT" dirty="0" smtClean="0">
                <a:latin typeface="Georgia" panose="02040502050405020303" pitchFamily="18" charset="0"/>
              </a:rPr>
              <a:t> la incarcerarono… non solo, ma fu anche picchiata dal medico della prigione…e pensate un po’… una vera tragedia… restò paralizzata. Che se lo fosse stata… se era davvero una cucitrice… la cosa non avrebbe fatto scalpore, sarebbe andata inosservata no?… ma quando scoprirono che era Lady </a:t>
            </a:r>
            <a:r>
              <a:rPr lang="it-IT" dirty="0" err="1" smtClean="0">
                <a:latin typeface="Georgia" panose="02040502050405020303" pitchFamily="18" charset="0"/>
              </a:rPr>
              <a:t>Lytterton</a:t>
            </a:r>
            <a:r>
              <a:rPr lang="it-IT" dirty="0" smtClean="0">
                <a:latin typeface="Georgia" panose="02040502050405020303" pitchFamily="18" charset="0"/>
              </a:rPr>
              <a:t>… la cosa diede scandalo.</a:t>
            </a:r>
          </a:p>
          <a:p>
            <a:pPr marL="0" indent="0">
              <a:buNone/>
            </a:pPr>
            <a:endParaRPr lang="it-IT" dirty="0"/>
          </a:p>
        </p:txBody>
      </p:sp>
    </p:spTree>
    <p:extLst>
      <p:ext uri="{BB962C8B-B14F-4D97-AF65-F5344CB8AC3E}">
        <p14:creationId xmlns:p14="http://schemas.microsoft.com/office/powerpoint/2010/main" val="2207331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Orale e scritto</a:t>
            </a:r>
            <a:endParaRPr lang="it-IT" dirty="0"/>
          </a:p>
        </p:txBody>
      </p:sp>
      <p:sp>
        <p:nvSpPr>
          <p:cNvPr id="3" name="Segnaposto contenuto 2"/>
          <p:cNvSpPr>
            <a:spLocks noGrp="1"/>
          </p:cNvSpPr>
          <p:nvPr>
            <p:ph idx="1"/>
          </p:nvPr>
        </p:nvSpPr>
        <p:spPr/>
        <p:txBody>
          <a:bodyPr/>
          <a:lstStyle/>
          <a:p>
            <a:r>
              <a:rPr lang="it-IT" dirty="0" smtClean="0"/>
              <a:t>L’orale è </a:t>
            </a:r>
            <a:r>
              <a:rPr lang="it-IT" i="1" dirty="0" smtClean="0"/>
              <a:t>unidirezionale</a:t>
            </a:r>
            <a:endParaRPr lang="it-IT" dirty="0" smtClean="0"/>
          </a:p>
          <a:p>
            <a:r>
              <a:rPr lang="it-IT" dirty="0" smtClean="0"/>
              <a:t>Lo scritto permette di tornare indietro</a:t>
            </a:r>
          </a:p>
          <a:p>
            <a:endParaRPr lang="it-IT" dirty="0"/>
          </a:p>
          <a:p>
            <a:r>
              <a:rPr lang="it-IT" dirty="0" smtClean="0"/>
              <a:t>Nell’orale le pause sono importanti e significative</a:t>
            </a:r>
          </a:p>
          <a:p>
            <a:r>
              <a:rPr lang="it-IT" dirty="0" smtClean="0"/>
              <a:t>Nello scritto i segni diacritici (punteggiatura) forniscono una vera  propria «segnaletica testuale»</a:t>
            </a:r>
            <a:endParaRPr lang="it-IT" dirty="0"/>
          </a:p>
        </p:txBody>
      </p:sp>
    </p:spTree>
    <p:extLst>
      <p:ext uri="{BB962C8B-B14F-4D97-AF65-F5344CB8AC3E}">
        <p14:creationId xmlns:p14="http://schemas.microsoft.com/office/powerpoint/2010/main" val="182714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lstStyle/>
          <a:p>
            <a:r>
              <a:rPr lang="it-IT" dirty="0" smtClean="0"/>
              <a:t>Nell’orale possiamo indicare il mondo circostante (spazio e tempo) attraverso </a:t>
            </a:r>
            <a:r>
              <a:rPr lang="it-IT" i="1" dirty="0" smtClean="0"/>
              <a:t>deittici</a:t>
            </a:r>
            <a:r>
              <a:rPr lang="it-IT" dirty="0" smtClean="0"/>
              <a:t> (ieri, questo, ecc.)</a:t>
            </a:r>
          </a:p>
          <a:p>
            <a:r>
              <a:rPr lang="it-IT" dirty="0" smtClean="0"/>
              <a:t>Nello scritto dobbiamo rappresentare linguisticamente un mondo attraverso una «conversione deittica»</a:t>
            </a:r>
          </a:p>
          <a:p>
            <a:pPr marL="0" indent="0">
              <a:buNone/>
            </a:pPr>
            <a:endParaRPr lang="it-IT" dirty="0" smtClean="0"/>
          </a:p>
          <a:p>
            <a:r>
              <a:rPr lang="it-IT" dirty="0" smtClean="0"/>
              <a:t>Il parlato è istintivo e segue l’ordine dei pensieri che vengono in mente</a:t>
            </a:r>
          </a:p>
          <a:p>
            <a:r>
              <a:rPr lang="it-IT" dirty="0" smtClean="0"/>
              <a:t>Lo scritto è correggibile</a:t>
            </a:r>
            <a:endParaRPr lang="it-IT" dirty="0"/>
          </a:p>
        </p:txBody>
      </p:sp>
    </p:spTree>
    <p:extLst>
      <p:ext uri="{BB962C8B-B14F-4D97-AF65-F5344CB8AC3E}">
        <p14:creationId xmlns:p14="http://schemas.microsoft.com/office/powerpoint/2010/main" val="2014057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riduzione dei testi - MACROREGOLE</a:t>
            </a:r>
            <a:endParaRPr lang="it-IT" dirty="0"/>
          </a:p>
        </p:txBody>
      </p:sp>
      <p:sp>
        <p:nvSpPr>
          <p:cNvPr id="3" name="Segnaposto contenuto 2"/>
          <p:cNvSpPr>
            <a:spLocks noGrp="1"/>
          </p:cNvSpPr>
          <p:nvPr>
            <p:ph idx="1"/>
          </p:nvPr>
        </p:nvSpPr>
        <p:spPr/>
        <p:txBody>
          <a:bodyPr/>
          <a:lstStyle/>
          <a:p>
            <a:pPr marL="514350" indent="-514350">
              <a:buFont typeface="+mj-lt"/>
              <a:buAutoNum type="arabicPeriod"/>
            </a:pPr>
            <a:r>
              <a:rPr lang="it-IT" dirty="0" smtClean="0"/>
              <a:t>CANCELLAZIONE</a:t>
            </a:r>
          </a:p>
          <a:p>
            <a:pPr lvl="1"/>
            <a:r>
              <a:rPr lang="it-IT" dirty="0" smtClean="0"/>
              <a:t>Sopprimere le informazioni non rilevanti</a:t>
            </a:r>
          </a:p>
          <a:p>
            <a:pPr lvl="1"/>
            <a:r>
              <a:rPr lang="it-IT" dirty="0" smtClean="0"/>
              <a:t>Distinguere le parti essenziali da quelle marginali</a:t>
            </a:r>
          </a:p>
          <a:p>
            <a:pPr lvl="1"/>
            <a:endParaRPr lang="it-IT" dirty="0"/>
          </a:p>
          <a:p>
            <a:pPr lvl="1"/>
            <a:endParaRPr lang="it-IT" dirty="0" smtClean="0"/>
          </a:p>
          <a:p>
            <a:endParaRPr lang="it-IT" dirty="0"/>
          </a:p>
        </p:txBody>
      </p:sp>
    </p:spTree>
    <p:extLst>
      <p:ext uri="{BB962C8B-B14F-4D97-AF65-F5344CB8AC3E}">
        <p14:creationId xmlns:p14="http://schemas.microsoft.com/office/powerpoint/2010/main" val="4122146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lstStyle/>
          <a:p>
            <a:pPr marL="0" indent="0">
              <a:buNone/>
            </a:pPr>
            <a:r>
              <a:rPr lang="it-IT" dirty="0" smtClean="0"/>
              <a:t>2. GENERALIZZAZIONE</a:t>
            </a:r>
            <a:endParaRPr lang="it-IT" dirty="0"/>
          </a:p>
          <a:p>
            <a:pPr lvl="1" algn="just"/>
            <a:r>
              <a:rPr lang="it-IT" dirty="0" smtClean="0"/>
              <a:t>Sostituire una sequenza di proposizioni con una formula più astratta e generale</a:t>
            </a:r>
          </a:p>
          <a:p>
            <a:pPr lvl="1" algn="just"/>
            <a:r>
              <a:rPr lang="it-IT" dirty="0" smtClean="0"/>
              <a:t>A livello sintattico attraverso l’uso di </a:t>
            </a:r>
            <a:r>
              <a:rPr lang="it-IT" i="1" dirty="0" smtClean="0"/>
              <a:t>iperonimi</a:t>
            </a:r>
            <a:r>
              <a:rPr lang="it-IT" dirty="0" smtClean="0"/>
              <a:t> (animali domestici per cane, gatto, canarino, ecc.)</a:t>
            </a:r>
          </a:p>
          <a:p>
            <a:pPr lvl="1" algn="just"/>
            <a:r>
              <a:rPr lang="it-IT" dirty="0" smtClean="0"/>
              <a:t>Ricorso a categorie meno specifiche (cosa, fatto, ecc.)</a:t>
            </a:r>
          </a:p>
          <a:p>
            <a:pPr lvl="1" algn="just"/>
            <a:r>
              <a:rPr lang="it-IT" dirty="0" smtClean="0"/>
              <a:t>Uso della nominalizzazione per condensare una frase espressa con il verbo</a:t>
            </a:r>
          </a:p>
          <a:p>
            <a:pPr lvl="1" algn="just"/>
            <a:r>
              <a:rPr lang="it-IT" dirty="0" smtClean="0"/>
              <a:t>Concentrare in uno o più nomi generali [incapsulatori] idee o fatti espressi in frasi più lunghe</a:t>
            </a:r>
          </a:p>
          <a:p>
            <a:pPr lvl="1"/>
            <a:endParaRPr lang="it-IT" dirty="0"/>
          </a:p>
          <a:p>
            <a:pPr marL="0" indent="0">
              <a:buNone/>
            </a:pPr>
            <a:endParaRPr lang="it-IT" dirty="0"/>
          </a:p>
        </p:txBody>
      </p:sp>
    </p:spTree>
    <p:extLst>
      <p:ext uri="{BB962C8B-B14F-4D97-AF65-F5344CB8AC3E}">
        <p14:creationId xmlns:p14="http://schemas.microsoft.com/office/powerpoint/2010/main" val="31039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3. COSTRUZIONE</a:t>
            </a:r>
          </a:p>
          <a:p>
            <a:pPr marL="722313" indent="-722313">
              <a:buNone/>
            </a:pPr>
            <a:r>
              <a:rPr lang="it-IT" dirty="0" smtClean="0"/>
              <a:t>     - sostituire una sequenza di proposizioni con una </a:t>
            </a:r>
            <a:r>
              <a:rPr lang="it-IT" dirty="0" err="1" smtClean="0"/>
              <a:t>macroproposizione</a:t>
            </a:r>
            <a:r>
              <a:rPr lang="it-IT" dirty="0" smtClean="0"/>
              <a:t> che indica l’evento [individuare un </a:t>
            </a:r>
            <a:r>
              <a:rPr lang="it-IT" dirty="0" err="1" smtClean="0"/>
              <a:t>macroatto</a:t>
            </a:r>
            <a:r>
              <a:rPr lang="it-IT" dirty="0" smtClean="0"/>
              <a:t> globale]</a:t>
            </a:r>
          </a:p>
        </p:txBody>
      </p:sp>
    </p:spTree>
    <p:extLst>
      <p:ext uri="{BB962C8B-B14F-4D97-AF65-F5344CB8AC3E}">
        <p14:creationId xmlns:p14="http://schemas.microsoft.com/office/powerpoint/2010/main" val="2429921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REGOLE PRATICHE PER LA REALIZZAZIONE DI UN RIASSUNTO</a:t>
            </a:r>
            <a:endParaRPr lang="it-IT" dirty="0"/>
          </a:p>
        </p:txBody>
      </p:sp>
      <p:sp>
        <p:nvSpPr>
          <p:cNvPr id="3" name="Segnaposto contenuto 2"/>
          <p:cNvSpPr>
            <a:spLocks noGrp="1"/>
          </p:cNvSpPr>
          <p:nvPr>
            <p:ph idx="1"/>
          </p:nvPr>
        </p:nvSpPr>
        <p:spPr/>
        <p:txBody>
          <a:bodyPr/>
          <a:lstStyle/>
          <a:p>
            <a:r>
              <a:rPr lang="it-IT" dirty="0" smtClean="0"/>
              <a:t>IL RIASSUNTO è LA </a:t>
            </a:r>
            <a:r>
              <a:rPr lang="it-IT" u="sng" dirty="0" smtClean="0"/>
              <a:t>CONTRAZIONE </a:t>
            </a:r>
            <a:r>
              <a:rPr lang="it-IT" dirty="0" smtClean="0"/>
              <a:t> DI UN TESTO</a:t>
            </a:r>
          </a:p>
          <a:p>
            <a:r>
              <a:rPr lang="it-IT" dirty="0" smtClean="0"/>
              <a:t>IL RIASSUNTO </a:t>
            </a:r>
            <a:r>
              <a:rPr lang="it-IT" u="sng" dirty="0" smtClean="0"/>
              <a:t>NON è UNA PARAFRASI</a:t>
            </a:r>
            <a:r>
              <a:rPr lang="it-IT" dirty="0" smtClean="0"/>
              <a:t> (non si affida perciò solo a sinonimi)</a:t>
            </a:r>
          </a:p>
          <a:p>
            <a:r>
              <a:rPr lang="it-IT" dirty="0" smtClean="0"/>
              <a:t>IL RIASSUNTO </a:t>
            </a:r>
            <a:r>
              <a:rPr lang="it-IT" u="sng" dirty="0" smtClean="0"/>
              <a:t>NON è RIDUZIONE DEL TESTO ORIGINARIO</a:t>
            </a:r>
            <a:r>
              <a:rPr lang="it-IT" dirty="0" smtClean="0"/>
              <a:t> solo con cancellazione di porzioni testuali</a:t>
            </a:r>
            <a:endParaRPr lang="it-IT" dirty="0"/>
          </a:p>
        </p:txBody>
      </p:sp>
    </p:spTree>
    <p:extLst>
      <p:ext uri="{BB962C8B-B14F-4D97-AF65-F5344CB8AC3E}">
        <p14:creationId xmlns:p14="http://schemas.microsoft.com/office/powerpoint/2010/main" val="3404457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IL RIASSUNTO TRASMETTE SENZA FALSARLO IL TESTO INIZIALE </a:t>
            </a:r>
            <a:r>
              <a:rPr lang="it-IT" u="sng" dirty="0" smtClean="0"/>
              <a:t>RISPETTANDO L’ORDINE LOGICO</a:t>
            </a:r>
            <a:r>
              <a:rPr lang="it-IT" dirty="0" smtClean="0"/>
              <a:t> DELL’ORIGINALE [attenzione ai </a:t>
            </a:r>
            <a:r>
              <a:rPr lang="it-IT" u="sng" dirty="0" smtClean="0"/>
              <a:t>legami logici</a:t>
            </a:r>
            <a:r>
              <a:rPr lang="it-IT" dirty="0" smtClean="0"/>
              <a:t>]</a:t>
            </a:r>
            <a:endParaRPr lang="it-IT" dirty="0"/>
          </a:p>
        </p:txBody>
      </p:sp>
    </p:spTree>
    <p:extLst>
      <p:ext uri="{BB962C8B-B14F-4D97-AF65-F5344CB8AC3E}">
        <p14:creationId xmlns:p14="http://schemas.microsoft.com/office/powerpoint/2010/main" val="3820076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problema della soggettività nel riassunto</a:t>
            </a:r>
            <a:endParaRPr lang="it-IT" dirty="0"/>
          </a:p>
        </p:txBody>
      </p:sp>
      <p:sp>
        <p:nvSpPr>
          <p:cNvPr id="3" name="Segnaposto contenuto 2"/>
          <p:cNvSpPr>
            <a:spLocks noGrp="1"/>
          </p:cNvSpPr>
          <p:nvPr>
            <p:ph idx="1"/>
          </p:nvPr>
        </p:nvSpPr>
        <p:spPr/>
        <p:txBody>
          <a:bodyPr/>
          <a:lstStyle/>
          <a:p>
            <a:r>
              <a:rPr lang="it-IT" dirty="0" smtClean="0"/>
              <a:t>Non si deve modificare il sistema di enunciazione con formule del tipo «l’autore afferma/mostra/sostiene» ecc.</a:t>
            </a:r>
          </a:p>
          <a:p>
            <a:r>
              <a:rPr lang="it-IT" dirty="0" smtClean="0"/>
              <a:t>Conservare la 3° persona o il </a:t>
            </a:r>
            <a:r>
              <a:rPr lang="it-IT" i="1" dirty="0" smtClean="0"/>
              <a:t>si </a:t>
            </a:r>
            <a:r>
              <a:rPr lang="it-IT" dirty="0" smtClean="0"/>
              <a:t>impersonale (soluzione facile)</a:t>
            </a:r>
          </a:p>
          <a:p>
            <a:r>
              <a:rPr lang="it-IT" dirty="0" smtClean="0"/>
              <a:t>Mantenere </a:t>
            </a:r>
            <a:r>
              <a:rPr lang="it-IT" i="1" dirty="0" smtClean="0"/>
              <a:t>l’io</a:t>
            </a:r>
            <a:r>
              <a:rPr lang="it-IT" dirty="0" smtClean="0"/>
              <a:t>, ovvero l’uso della prima persona singolare, nei casi di colloquio interiore</a:t>
            </a:r>
            <a:endParaRPr lang="it-IT" dirty="0"/>
          </a:p>
        </p:txBody>
      </p:sp>
    </p:spTree>
    <p:extLst>
      <p:ext uri="{BB962C8B-B14F-4D97-AF65-F5344CB8AC3E}">
        <p14:creationId xmlns:p14="http://schemas.microsoft.com/office/powerpoint/2010/main" val="16132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264696"/>
          </a:xfrm>
        </p:spPr>
        <p:txBody>
          <a:bodyPr>
            <a:normAutofit fontScale="92500" lnSpcReduction="20000"/>
          </a:bodyPr>
          <a:lstStyle/>
          <a:p>
            <a:pPr lvl="0" algn="just" fontAlgn="base"/>
            <a:r>
              <a:rPr lang="en-US" b="1" dirty="0" err="1" smtClean="0"/>
              <a:t>testi</a:t>
            </a:r>
            <a:r>
              <a:rPr lang="it-IT" b="1" dirty="0" smtClean="0"/>
              <a:t> informativo-espostivi:</a:t>
            </a:r>
            <a:r>
              <a:rPr lang="it-IT" dirty="0" smtClean="0"/>
              <a:t> contengono per lo più informazioni, dati, notizie, spiegazioni e sono caratterizzati dal taglio prevalentemente obiettivo dell'esposizione, ossia dall'assenza (o dalla presenza ridotta) di commenti e valutazioni da parte di chi scrive. Per esempio: articoli di giornale, manuali scolastici, annunci, ecc.</a:t>
            </a:r>
          </a:p>
          <a:p>
            <a:pPr lvl="0" algn="just" fontAlgn="base"/>
            <a:r>
              <a:rPr lang="it-IT" b="1" dirty="0" smtClean="0"/>
              <a:t>testi regolativi: </a:t>
            </a:r>
            <a:r>
              <a:rPr lang="it-IT" dirty="0" smtClean="0"/>
              <a:t>anche questi testi hanno lo scopo di esporre alcune informazioni e lo fanno adottando una forma rigida e prescrittiva. Infatti contengono istruzioni, norme, prescrizioni, istruzioni, regole di comportamento o d’uso e sono caratterizzati dal tono </a:t>
            </a:r>
            <a:r>
              <a:rPr lang="de-DE" dirty="0" smtClean="0"/>
              <a:t>“</a:t>
            </a:r>
            <a:r>
              <a:rPr lang="it-IT" dirty="0" smtClean="0"/>
              <a:t>imperativo”. Per esempio: manuali di comportamento, foglietti illustrativi, testi di legge, ecc.</a:t>
            </a:r>
          </a:p>
        </p:txBody>
      </p:sp>
    </p:spTree>
    <p:extLst>
      <p:ext uri="{BB962C8B-B14F-4D97-AF65-F5344CB8AC3E}">
        <p14:creationId xmlns:p14="http://schemas.microsoft.com/office/powerpoint/2010/main" val="2044092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Può essere eliminata la prima persona singolare nei casi di «io di opinione» (</a:t>
            </a:r>
            <a:r>
              <a:rPr lang="it-IT" i="1" dirty="0" smtClean="0"/>
              <a:t>io credo</a:t>
            </a:r>
            <a:r>
              <a:rPr lang="it-IT" dirty="0" smtClean="0"/>
              <a:t>, </a:t>
            </a:r>
            <a:r>
              <a:rPr lang="it-IT" i="1" dirty="0" smtClean="0"/>
              <a:t>io penso</a:t>
            </a:r>
            <a:r>
              <a:rPr lang="it-IT" dirty="0" smtClean="0"/>
              <a:t>, ecc.)</a:t>
            </a:r>
          </a:p>
          <a:p>
            <a:r>
              <a:rPr lang="it-IT" dirty="0" smtClean="0"/>
              <a:t>Non è indispensabile conservare  l’</a:t>
            </a:r>
            <a:r>
              <a:rPr lang="it-IT" i="1" dirty="0" smtClean="0"/>
              <a:t>io</a:t>
            </a:r>
            <a:r>
              <a:rPr lang="it-IT" dirty="0" smtClean="0"/>
              <a:t> quando è usato per dare un tono più personale allo scritto</a:t>
            </a:r>
            <a:endParaRPr lang="it-IT" dirty="0"/>
          </a:p>
        </p:txBody>
      </p:sp>
    </p:spTree>
    <p:extLst>
      <p:ext uri="{BB962C8B-B14F-4D97-AF65-F5344CB8AC3E}">
        <p14:creationId xmlns:p14="http://schemas.microsoft.com/office/powerpoint/2010/main" val="193965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ALTRE REGOLE PRATICHE</a:t>
            </a:r>
            <a:endParaRPr lang="it-IT" dirty="0"/>
          </a:p>
        </p:txBody>
      </p:sp>
      <p:sp>
        <p:nvSpPr>
          <p:cNvPr id="3" name="Segnaposto contenuto 2"/>
          <p:cNvSpPr>
            <a:spLocks noGrp="1"/>
          </p:cNvSpPr>
          <p:nvPr>
            <p:ph idx="1"/>
          </p:nvPr>
        </p:nvSpPr>
        <p:spPr/>
        <p:txBody>
          <a:bodyPr/>
          <a:lstStyle/>
          <a:p>
            <a:r>
              <a:rPr lang="it-IT" dirty="0" smtClean="0"/>
              <a:t>Il riassunto non deve imitare lo stile dell’originale</a:t>
            </a:r>
          </a:p>
          <a:p>
            <a:endParaRPr lang="it-IT" dirty="0"/>
          </a:p>
          <a:p>
            <a:r>
              <a:rPr lang="it-IT" dirty="0" smtClean="0"/>
              <a:t>È fondamentale la </a:t>
            </a:r>
            <a:r>
              <a:rPr lang="it-IT" dirty="0" err="1" smtClean="0"/>
              <a:t>paragrafazione</a:t>
            </a:r>
            <a:r>
              <a:rPr lang="it-IT" dirty="0" smtClean="0"/>
              <a:t> (no al testo cemento [unico blocco] no al testo groviera [tanti piccoli paragrafi])</a:t>
            </a:r>
          </a:p>
          <a:p>
            <a:endParaRPr lang="it-IT" dirty="0"/>
          </a:p>
          <a:p>
            <a:r>
              <a:rPr lang="it-IT" dirty="0" smtClean="0"/>
              <a:t>INFINE: </a:t>
            </a:r>
            <a:r>
              <a:rPr lang="it-IT" b="1" u="sng" dirty="0" smtClean="0"/>
              <a:t>individuare parole chiave</a:t>
            </a:r>
            <a:endParaRPr lang="it-IT" dirty="0"/>
          </a:p>
        </p:txBody>
      </p:sp>
    </p:spTree>
    <p:extLst>
      <p:ext uri="{BB962C8B-B14F-4D97-AF65-F5344CB8AC3E}">
        <p14:creationId xmlns:p14="http://schemas.microsoft.com/office/powerpoint/2010/main" val="1671784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TESTO DA RIASSUMERE: </a:t>
            </a:r>
          </a:p>
          <a:p>
            <a:pPr marL="0" indent="0">
              <a:buNone/>
            </a:pPr>
            <a:r>
              <a:rPr lang="it-IT" i="1" dirty="0" smtClean="0"/>
              <a:t>L’uccello in pantaloncini</a:t>
            </a:r>
            <a:r>
              <a:rPr lang="it-IT" dirty="0" smtClean="0"/>
              <a:t> (fiaba-testo narrativo)</a:t>
            </a:r>
          </a:p>
          <a:p>
            <a:pPr marL="0" indent="0">
              <a:buNone/>
            </a:pPr>
            <a:endParaRPr lang="it-IT" dirty="0"/>
          </a:p>
          <a:p>
            <a:pPr marL="0" indent="0">
              <a:buNone/>
            </a:pPr>
            <a:r>
              <a:rPr lang="it-IT" dirty="0" smtClean="0"/>
              <a:t>10 MINUTI</a:t>
            </a:r>
            <a:endParaRPr lang="it-IT" dirty="0"/>
          </a:p>
        </p:txBody>
      </p:sp>
    </p:spTree>
    <p:extLst>
      <p:ext uri="{BB962C8B-B14F-4D97-AF65-F5344CB8AC3E}">
        <p14:creationId xmlns:p14="http://schemas.microsoft.com/office/powerpoint/2010/main" val="3806323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88640"/>
            <a:ext cx="9036496" cy="6552728"/>
          </a:xfrm>
        </p:spPr>
        <p:txBody>
          <a:bodyPr>
            <a:normAutofit/>
          </a:bodyPr>
          <a:lstStyle/>
          <a:p>
            <a:pPr marL="0" indent="0" algn="just">
              <a:buNone/>
            </a:pPr>
            <a:r>
              <a:rPr lang="it-IT" dirty="0"/>
              <a:t>Il signor Uccello aveva trascorso il freddo inverno rannicchiato sul fondo di una vecchia cassetta della posta. Quando la temperatura si fece più mite si sentì rinascere. Si tolse la cuffia e i pantaloni di lana e li sostituì con un berretto a quadretti e dei pantaloncini rossi con grossi bottoni neri</a:t>
            </a:r>
            <a:r>
              <a:rPr lang="it-IT" dirty="0" smtClean="0"/>
              <a:t>. Fece </a:t>
            </a:r>
            <a:r>
              <a:rPr lang="it-IT" dirty="0"/>
              <a:t>poi qualche esercizio di ginnastica, strofinò il becco contro una radice, mangiò un vermiciattolo grigio, raccolse qualche violetta e cantò una canzone</a:t>
            </a:r>
            <a:r>
              <a:rPr lang="it-IT" dirty="0" smtClean="0"/>
              <a:t>. Tutto </a:t>
            </a:r>
            <a:r>
              <a:rPr lang="it-IT" dirty="0"/>
              <a:t>contento volò quindi verso la città e si posò sul prato di un giardino pubblico. Lo vide un negoziante di animali, lo catturò e lo mise in una gabbietta con un cartello:  “Novità: uccello in pantaloncini”.</a:t>
            </a:r>
            <a:endParaRPr lang="it-IT" b="1" dirty="0" smtClean="0"/>
          </a:p>
          <a:p>
            <a:pPr marL="0" indent="0">
              <a:buNone/>
            </a:pPr>
            <a:endParaRPr lang="it-IT" dirty="0"/>
          </a:p>
        </p:txBody>
      </p:sp>
    </p:spTree>
    <p:extLst>
      <p:ext uri="{BB962C8B-B14F-4D97-AF65-F5344CB8AC3E}">
        <p14:creationId xmlns:p14="http://schemas.microsoft.com/office/powerpoint/2010/main" val="1294619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Autofit/>
          </a:bodyPr>
          <a:lstStyle/>
          <a:p>
            <a:pPr marL="0" indent="633413" algn="just">
              <a:spcBef>
                <a:spcPts val="0"/>
              </a:spcBef>
              <a:buNone/>
            </a:pPr>
            <a:r>
              <a:rPr lang="it-IT" sz="2200" dirty="0">
                <a:latin typeface="Gentium Basic" panose="02000503060000020004" pitchFamily="2" charset="0"/>
              </a:rPr>
              <a:t>Finalmente il Nobel è nelle mani di Bob Dylan. Medaglia e diploma, che gli sono </a:t>
            </a:r>
            <a:r>
              <a:rPr lang="it-IT" sz="2200" dirty="0" smtClean="0">
                <a:latin typeface="Gentium Basic" panose="02000503060000020004" pitchFamily="2" charset="0"/>
              </a:rPr>
              <a:t>stati assegnati per la Letteratura, </a:t>
            </a:r>
            <a:r>
              <a:rPr lang="it-IT" sz="2200" dirty="0">
                <a:latin typeface="Gentium Basic" panose="02000503060000020004" pitchFamily="2" charset="0"/>
              </a:rPr>
              <a:t>gli sono stati consegnati oggi a Stoccolma, dove l'artista si trovava per due concerti. Nessun dettaglio: la segretaria permanente del premio Nobel, Sara </a:t>
            </a:r>
            <a:r>
              <a:rPr lang="it-IT" sz="2200" dirty="0" err="1">
                <a:latin typeface="Gentium Basic" panose="02000503060000020004" pitchFamily="2" charset="0"/>
              </a:rPr>
              <a:t>Danius</a:t>
            </a:r>
            <a:r>
              <a:rPr lang="it-IT" sz="2200" dirty="0">
                <a:latin typeface="Gentium Basic" panose="02000503060000020004" pitchFamily="2" charset="0"/>
              </a:rPr>
              <a:t>, ha riferito solamente che il premio è stato consegnato</a:t>
            </a:r>
            <a:r>
              <a:rPr lang="it-IT" sz="2200" dirty="0" smtClean="0">
                <a:latin typeface="Gentium Basic" panose="02000503060000020004" pitchFamily="2" charset="0"/>
              </a:rPr>
              <a:t>.</a:t>
            </a:r>
          </a:p>
          <a:p>
            <a:pPr marL="0" indent="633413" algn="just">
              <a:spcBef>
                <a:spcPts val="0"/>
              </a:spcBef>
              <a:buNone/>
            </a:pPr>
            <a:r>
              <a:rPr lang="it-IT" sz="2200" dirty="0">
                <a:latin typeface="Gentium Basic" panose="02000503060000020004" pitchFamily="2" charset="0"/>
              </a:rPr>
              <a:t>Dylan non si era presentato alla cerimonia ufficiale del 10 dicembre, affermando </a:t>
            </a:r>
            <a:r>
              <a:rPr lang="it-IT" sz="2200" dirty="0" smtClean="0">
                <a:latin typeface="Gentium Basic" panose="02000503060000020004" pitchFamily="2" charset="0"/>
              </a:rPr>
              <a:t>– dopo un silenzio di molti giorni - </a:t>
            </a:r>
            <a:r>
              <a:rPr lang="it-IT" sz="2200" dirty="0">
                <a:latin typeface="Gentium Basic" panose="02000503060000020004" pitchFamily="2" charset="0"/>
              </a:rPr>
              <a:t>di avere altri impegni. Al suo </a:t>
            </a:r>
            <a:r>
              <a:rPr lang="it-IT" sz="2200" dirty="0" smtClean="0">
                <a:latin typeface="Gentium Basic" panose="02000503060000020004" pitchFamily="2" charset="0"/>
              </a:rPr>
              <a:t>posto aveva partecipato l’amica Patti Smith, </a:t>
            </a:r>
            <a:r>
              <a:rPr lang="it-IT" sz="2200" dirty="0">
                <a:latin typeface="Gentium Basic" panose="02000503060000020004" pitchFamily="2" charset="0"/>
              </a:rPr>
              <a:t>che si era esibita cantando </a:t>
            </a:r>
            <a:r>
              <a:rPr lang="it-IT" sz="2200" i="1" dirty="0">
                <a:latin typeface="Gentium Basic" panose="02000503060000020004" pitchFamily="2" charset="0"/>
              </a:rPr>
              <a:t>A hard </a:t>
            </a:r>
            <a:r>
              <a:rPr lang="it-IT" sz="2200" i="1" dirty="0" err="1">
                <a:latin typeface="Gentium Basic" panose="02000503060000020004" pitchFamily="2" charset="0"/>
              </a:rPr>
              <a:t>rain's</a:t>
            </a:r>
            <a:r>
              <a:rPr lang="it-IT" sz="2200" i="1" dirty="0">
                <a:latin typeface="Gentium Basic" panose="02000503060000020004" pitchFamily="2" charset="0"/>
              </a:rPr>
              <a:t> a-gonna </a:t>
            </a:r>
            <a:r>
              <a:rPr lang="it-IT" sz="2200" i="1" dirty="0" err="1">
                <a:latin typeface="Gentium Basic" panose="02000503060000020004" pitchFamily="2" charset="0"/>
              </a:rPr>
              <a:t>fall</a:t>
            </a:r>
            <a:r>
              <a:rPr lang="it-IT" sz="2200" dirty="0">
                <a:latin typeface="Gentium Basic" panose="02000503060000020004" pitchFamily="2" charset="0"/>
              </a:rPr>
              <a:t> e leggendo un messaggio del cantautore</a:t>
            </a:r>
            <a:r>
              <a:rPr lang="it-IT" sz="2200" dirty="0" smtClean="0">
                <a:latin typeface="Gentium Basic" panose="02000503060000020004" pitchFamily="2" charset="0"/>
              </a:rPr>
              <a:t>.</a:t>
            </a:r>
          </a:p>
          <a:p>
            <a:pPr marL="0" indent="633413" algn="just">
              <a:spcBef>
                <a:spcPts val="0"/>
              </a:spcBef>
              <a:buNone/>
            </a:pPr>
            <a:r>
              <a:rPr lang="it-IT" sz="2200" dirty="0" smtClean="0">
                <a:latin typeface="Gentium Basic" panose="02000503060000020004" pitchFamily="2" charset="0"/>
              </a:rPr>
              <a:t>La </a:t>
            </a:r>
            <a:r>
              <a:rPr lang="it-IT" sz="2200" dirty="0">
                <a:latin typeface="Gentium Basic" panose="02000503060000020004" pitchFamily="2" charset="0"/>
              </a:rPr>
              <a:t>consegna del premio è avvenuta durante una cerimonia privata, poco prima che Dylan salisse sul palco dello </a:t>
            </a:r>
            <a:r>
              <a:rPr lang="it-IT" sz="2200" dirty="0" err="1">
                <a:latin typeface="Gentium Basic" panose="02000503060000020004" pitchFamily="2" charset="0"/>
              </a:rPr>
              <a:t>Stockholm</a:t>
            </a:r>
            <a:r>
              <a:rPr lang="it-IT" sz="2200" dirty="0">
                <a:latin typeface="Gentium Basic" panose="02000503060000020004" pitchFamily="2" charset="0"/>
              </a:rPr>
              <a:t> </a:t>
            </a:r>
            <a:r>
              <a:rPr lang="it-IT" sz="2200" dirty="0" err="1">
                <a:latin typeface="Gentium Basic" panose="02000503060000020004" pitchFamily="2" charset="0"/>
              </a:rPr>
              <a:t>Waterfront</a:t>
            </a:r>
            <a:r>
              <a:rPr lang="it-IT" sz="2200" dirty="0">
                <a:latin typeface="Gentium Basic" panose="02000503060000020004" pitchFamily="2" charset="0"/>
              </a:rPr>
              <a:t> dove è in corso questa sera il primo dei suoi due concerti che hanno registrato il tutto esaurito nella capitale svedese. Il luogo della cerimonia non è stato reso noto</a:t>
            </a:r>
            <a:r>
              <a:rPr lang="it-IT" sz="2200" dirty="0" smtClean="0">
                <a:latin typeface="Gentium Basic" panose="02000503060000020004" pitchFamily="2" charset="0"/>
              </a:rPr>
              <a:t>.</a:t>
            </a:r>
          </a:p>
          <a:p>
            <a:pPr marL="0" indent="633413" algn="just">
              <a:spcBef>
                <a:spcPts val="0"/>
              </a:spcBef>
              <a:buNone/>
            </a:pPr>
            <a:r>
              <a:rPr lang="it-IT" sz="2200" dirty="0" smtClean="0">
                <a:latin typeface="Gentium Basic" panose="02000503060000020004" pitchFamily="2" charset="0"/>
              </a:rPr>
              <a:t>Raggiunti </a:t>
            </a:r>
            <a:r>
              <a:rPr lang="it-IT" sz="2200" dirty="0">
                <a:latin typeface="Gentium Basic" panose="02000503060000020004" pitchFamily="2" charset="0"/>
              </a:rPr>
              <a:t>dall'emittente </a:t>
            </a:r>
            <a:r>
              <a:rPr lang="it-IT" sz="2200" dirty="0" err="1">
                <a:latin typeface="Gentium Basic" panose="02000503060000020004" pitchFamily="2" charset="0"/>
              </a:rPr>
              <a:t>Svt</a:t>
            </a:r>
            <a:r>
              <a:rPr lang="it-IT" sz="2200" dirty="0">
                <a:latin typeface="Gentium Basic" panose="02000503060000020004" pitchFamily="2" charset="0"/>
              </a:rPr>
              <a:t>, tre dei membri dell'Accademia di Svezia che hanno partecipato alla cerimonia - Horace </a:t>
            </a:r>
            <a:r>
              <a:rPr lang="it-IT" sz="2200" dirty="0" err="1">
                <a:latin typeface="Gentium Basic" panose="02000503060000020004" pitchFamily="2" charset="0"/>
              </a:rPr>
              <a:t>Engdahl</a:t>
            </a:r>
            <a:r>
              <a:rPr lang="it-IT" sz="2200" dirty="0">
                <a:latin typeface="Gentium Basic" panose="02000503060000020004" pitchFamily="2" charset="0"/>
              </a:rPr>
              <a:t>, Sture Allen e </a:t>
            </a:r>
            <a:r>
              <a:rPr lang="it-IT" sz="2200" dirty="0" err="1">
                <a:latin typeface="Gentium Basic" panose="02000503060000020004" pitchFamily="2" charset="0"/>
              </a:rPr>
              <a:t>Kjell</a:t>
            </a:r>
            <a:r>
              <a:rPr lang="it-IT" sz="2200" dirty="0">
                <a:latin typeface="Gentium Basic" panose="02000503060000020004" pitchFamily="2" charset="0"/>
              </a:rPr>
              <a:t> </a:t>
            </a:r>
            <a:r>
              <a:rPr lang="it-IT" sz="2200" dirty="0" err="1">
                <a:latin typeface="Gentium Basic" panose="02000503060000020004" pitchFamily="2" charset="0"/>
              </a:rPr>
              <a:t>Espmark</a:t>
            </a:r>
            <a:r>
              <a:rPr lang="it-IT" sz="2200" dirty="0">
                <a:latin typeface="Gentium Basic" panose="02000503060000020004" pitchFamily="2" charset="0"/>
              </a:rPr>
              <a:t> - hanno annuito quando gli hanno chiesto se Dylan sembrava contento del premio. Un discorso di accettazione, riferisce la segreteria del premio, verrà registrato e inviato più tardi: necessario per la consegna del premio di 8 milioni di corone (oltre 800 mila euro), il discorso deve essere tenuto entro il 10 giugno come vuole il regolamento del Nobel.</a:t>
            </a:r>
          </a:p>
        </p:txBody>
      </p:sp>
    </p:spTree>
    <p:extLst>
      <p:ext uri="{BB962C8B-B14F-4D97-AF65-F5344CB8AC3E}">
        <p14:creationId xmlns:p14="http://schemas.microsoft.com/office/powerpoint/2010/main" val="41228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976664"/>
          </a:xfrm>
        </p:spPr>
        <p:txBody>
          <a:bodyPr>
            <a:normAutofit fontScale="92500" lnSpcReduction="20000"/>
          </a:bodyPr>
          <a:lstStyle/>
          <a:p>
            <a:pPr marL="0" lvl="0" indent="0" algn="just">
              <a:buNone/>
            </a:pPr>
            <a:r>
              <a:rPr lang="it-IT" b="1" dirty="0" smtClean="0"/>
              <a:t>testi argomentativi: </a:t>
            </a:r>
            <a:r>
              <a:rPr lang="it-IT" dirty="0" smtClean="0"/>
              <a:t>hanno come scopo quello di sostenere un’idea e di convincere l’interlocutore della sua efficacia, mettendo in campo un complesso di strategie retoriche e di ragionamenti collegati tra loro.</a:t>
            </a:r>
          </a:p>
          <a:p>
            <a:pPr marL="0" indent="0" algn="just">
              <a:buNone/>
            </a:pPr>
            <a:endParaRPr lang="it-IT" b="1" dirty="0" smtClean="0">
              <a:solidFill>
                <a:schemeClr val="tx1"/>
              </a:solidFill>
            </a:endParaRPr>
          </a:p>
          <a:p>
            <a:pPr marL="0" indent="0" algn="just">
              <a:buNone/>
            </a:pPr>
            <a:endParaRPr lang="it-IT" b="1" dirty="0" smtClean="0">
              <a:solidFill>
                <a:schemeClr val="tx1"/>
              </a:solidFill>
            </a:endParaRPr>
          </a:p>
          <a:p>
            <a:pPr algn="just"/>
            <a:r>
              <a:rPr lang="it-IT" b="1" dirty="0" smtClean="0">
                <a:solidFill>
                  <a:schemeClr val="tx1"/>
                </a:solidFill>
              </a:rPr>
              <a:t>TESTI ARGOMENTATIVI </a:t>
            </a:r>
            <a:endParaRPr lang="it-IT" b="1" dirty="0" smtClean="0">
              <a:solidFill>
                <a:schemeClr val="tx1"/>
              </a:solidFill>
              <a:sym typeface="Wingdings" pitchFamily="2" charset="2"/>
            </a:endParaRPr>
          </a:p>
          <a:p>
            <a:pPr marL="0" indent="0" algn="just">
              <a:buNone/>
            </a:pPr>
            <a:r>
              <a:rPr lang="it-IT" b="1" dirty="0" smtClean="0">
                <a:solidFill>
                  <a:schemeClr val="tx1"/>
                </a:solidFill>
                <a:sym typeface="Wingdings" pitchFamily="2" charset="2"/>
              </a:rPr>
              <a:t>	ammettono una sola risposta alla 	domanda che pongono  	</a:t>
            </a:r>
            <a:r>
              <a:rPr lang="it-IT" b="1" u="sng" dirty="0" smtClean="0">
                <a:solidFill>
                  <a:schemeClr val="tx1"/>
                </a:solidFill>
                <a:sym typeface="Wingdings" pitchFamily="2" charset="2"/>
              </a:rPr>
              <a:t>COMPRENSIONE</a:t>
            </a:r>
          </a:p>
          <a:p>
            <a:pPr algn="just"/>
            <a:endParaRPr lang="it-IT" sz="2000" b="1" dirty="0" smtClean="0">
              <a:solidFill>
                <a:schemeClr val="tx1"/>
              </a:solidFill>
              <a:sym typeface="Wingdings" pitchFamily="2" charset="2"/>
            </a:endParaRPr>
          </a:p>
          <a:p>
            <a:pPr algn="just"/>
            <a:r>
              <a:rPr lang="it-IT" b="1" dirty="0" smtClean="0">
                <a:solidFill>
                  <a:schemeClr val="tx1"/>
                </a:solidFill>
                <a:sym typeface="Wingdings" pitchFamily="2" charset="2"/>
              </a:rPr>
              <a:t>TESTI NARRATIVI</a:t>
            </a:r>
          </a:p>
          <a:p>
            <a:pPr marL="0" indent="0" algn="just">
              <a:buNone/>
            </a:pPr>
            <a:r>
              <a:rPr lang="it-IT" b="1" dirty="0">
                <a:sym typeface="Wingdings" pitchFamily="2" charset="2"/>
              </a:rPr>
              <a:t>	</a:t>
            </a:r>
            <a:r>
              <a:rPr lang="it-IT" b="1" dirty="0" smtClean="0">
                <a:solidFill>
                  <a:schemeClr val="tx1"/>
                </a:solidFill>
                <a:sym typeface="Wingdings" pitchFamily="2" charset="2"/>
              </a:rPr>
              <a:t>permettono più risposte alla domanda 	posta  </a:t>
            </a:r>
            <a:r>
              <a:rPr lang="it-IT" b="1" u="sng" dirty="0" smtClean="0">
                <a:solidFill>
                  <a:schemeClr val="tx1"/>
                </a:solidFill>
                <a:sym typeface="Wingdings" pitchFamily="2" charset="2"/>
              </a:rPr>
              <a:t>INTERPRETAZIONE</a:t>
            </a:r>
            <a:endParaRPr lang="it-IT" b="1" u="sng" dirty="0" smtClean="0">
              <a:solidFill>
                <a:schemeClr val="tx1"/>
              </a:solidFill>
            </a:endParaRPr>
          </a:p>
          <a:p>
            <a:pPr marL="0" indent="0">
              <a:buNone/>
            </a:pPr>
            <a:endParaRPr lang="it-IT" dirty="0"/>
          </a:p>
        </p:txBody>
      </p:sp>
    </p:spTree>
    <p:extLst>
      <p:ext uri="{BB962C8B-B14F-4D97-AF65-F5344CB8AC3E}">
        <p14:creationId xmlns:p14="http://schemas.microsoft.com/office/powerpoint/2010/main" val="68300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George Orwell, </a:t>
            </a:r>
            <a:r>
              <a:rPr lang="it-IT" sz="3200" i="1" dirty="0" smtClean="0"/>
              <a:t>La politica e la lingue inglese</a:t>
            </a:r>
            <a:br>
              <a:rPr lang="it-IT" sz="3200" i="1" dirty="0" smtClean="0"/>
            </a:br>
            <a:r>
              <a:rPr lang="it-IT" sz="3200" dirty="0" smtClean="0"/>
              <a:t>[su come scrivere bene un articolo]</a:t>
            </a:r>
            <a:endParaRPr lang="it-IT" sz="3200" dirty="0"/>
          </a:p>
        </p:txBody>
      </p:sp>
      <p:sp>
        <p:nvSpPr>
          <p:cNvPr id="3" name="Segnaposto contenuto 2"/>
          <p:cNvSpPr>
            <a:spLocks noGrp="1"/>
          </p:cNvSpPr>
          <p:nvPr>
            <p:ph idx="1"/>
          </p:nvPr>
        </p:nvSpPr>
        <p:spPr/>
        <p:txBody>
          <a:bodyPr>
            <a:normAutofit fontScale="77500" lnSpcReduction="20000"/>
          </a:bodyPr>
          <a:lstStyle/>
          <a:p>
            <a:pPr>
              <a:buNone/>
            </a:pPr>
            <a:r>
              <a:rPr lang="it-IT" dirty="0" smtClean="0"/>
              <a:t>1. Non usate mai una metafora, una similitudine o un modo di dire che siete abituati a vedere stampato.</a:t>
            </a:r>
          </a:p>
          <a:p>
            <a:pPr>
              <a:buNone/>
            </a:pPr>
            <a:r>
              <a:rPr lang="it-IT" dirty="0" smtClean="0"/>
              <a:t>2. Non usate mai una parola lunga quando potete usarne una corta.</a:t>
            </a:r>
          </a:p>
          <a:p>
            <a:pPr>
              <a:buNone/>
            </a:pPr>
            <a:r>
              <a:rPr lang="it-IT" dirty="0" smtClean="0"/>
              <a:t>3. Se è possibile eliminare una parola, eliminatela sempre.</a:t>
            </a:r>
          </a:p>
          <a:p>
            <a:pPr>
              <a:buNone/>
            </a:pPr>
            <a:r>
              <a:rPr lang="it-IT" dirty="0" smtClean="0"/>
              <a:t>4. Non usate mai la forma passiva quando potete usare quella attiva.</a:t>
            </a:r>
          </a:p>
          <a:p>
            <a:pPr>
              <a:buNone/>
            </a:pPr>
            <a:r>
              <a:rPr lang="it-IT" dirty="0" smtClean="0"/>
              <a:t>5. Non usate mai frasi straniere, n</a:t>
            </a:r>
            <a:r>
              <a:rPr lang="fr-FR" dirty="0" smtClean="0"/>
              <a:t>é </a:t>
            </a:r>
            <a:r>
              <a:rPr lang="it-IT" dirty="0" smtClean="0"/>
              <a:t>parole scientifiche o di gergo quando potete pensare ad un equivalente usuale nella lingua in cui scrivete.</a:t>
            </a:r>
          </a:p>
          <a:p>
            <a:pPr>
              <a:buNone/>
            </a:pPr>
            <a:r>
              <a:rPr lang="it-IT" dirty="0" smtClean="0"/>
              <a:t>6. Trasgredite anche tutte e cinque le regole precedenti, piuttosto che scrivere qualcosa di assolutamente barbaro.</a:t>
            </a:r>
          </a:p>
          <a:p>
            <a:pPr marL="0" indent="0">
              <a:buNone/>
            </a:pPr>
            <a:endParaRPr lang="it-IT" dirty="0"/>
          </a:p>
        </p:txBody>
      </p:sp>
    </p:spTree>
    <p:extLst>
      <p:ext uri="{BB962C8B-B14F-4D97-AF65-F5344CB8AC3E}">
        <p14:creationId xmlns:p14="http://schemas.microsoft.com/office/powerpoint/2010/main" val="416641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 PARLATO ALLO SCRITTO</a:t>
            </a:r>
            <a:endParaRPr lang="it-IT" dirty="0"/>
          </a:p>
        </p:txBody>
      </p:sp>
      <p:sp>
        <p:nvSpPr>
          <p:cNvPr id="3" name="Segnaposto contenuto 2"/>
          <p:cNvSpPr>
            <a:spLocks noGrp="1"/>
          </p:cNvSpPr>
          <p:nvPr>
            <p:ph idx="1"/>
          </p:nvPr>
        </p:nvSpPr>
        <p:spPr/>
        <p:txBody>
          <a:bodyPr>
            <a:normAutofit/>
          </a:bodyPr>
          <a:lstStyle/>
          <a:p>
            <a:r>
              <a:rPr lang="it-IT" dirty="0" smtClean="0"/>
              <a:t>Contesto e </a:t>
            </a:r>
            <a:r>
              <a:rPr lang="it-IT" dirty="0"/>
              <a:t>situazione </a:t>
            </a:r>
            <a:r>
              <a:rPr lang="it-IT" dirty="0" smtClean="0"/>
              <a:t>comunicativa</a:t>
            </a:r>
          </a:p>
          <a:p>
            <a:r>
              <a:rPr lang="it-IT" dirty="0" smtClean="0"/>
              <a:t>Durata </a:t>
            </a:r>
            <a:r>
              <a:rPr lang="it-IT" dirty="0"/>
              <a:t>contro </a:t>
            </a:r>
            <a:r>
              <a:rPr lang="it-IT" dirty="0" smtClean="0"/>
              <a:t>effimero; </a:t>
            </a:r>
            <a:r>
              <a:rPr lang="it-IT" dirty="0"/>
              <a:t>improvvisazione contro durata.</a:t>
            </a:r>
          </a:p>
          <a:p>
            <a:pPr marL="0" indent="0">
              <a:buNone/>
            </a:pPr>
            <a:endParaRPr lang="it-IT" dirty="0"/>
          </a:p>
        </p:txBody>
      </p:sp>
    </p:spTree>
    <p:extLst>
      <p:ext uri="{BB962C8B-B14F-4D97-AF65-F5344CB8AC3E}">
        <p14:creationId xmlns:p14="http://schemas.microsoft.com/office/powerpoint/2010/main" val="40506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del parlato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Ripetizioni: il 75 per cento d’informazione si perde. </a:t>
            </a:r>
          </a:p>
          <a:p>
            <a:r>
              <a:rPr lang="it-IT" b="1" dirty="0" smtClean="0"/>
              <a:t>Riempitivi </a:t>
            </a:r>
            <a:r>
              <a:rPr lang="it-IT" dirty="0" smtClean="0"/>
              <a:t>(«ehm», «dico», ecc.)</a:t>
            </a:r>
          </a:p>
          <a:p>
            <a:r>
              <a:rPr lang="it-IT" b="1" dirty="0" smtClean="0"/>
              <a:t>demarcativi</a:t>
            </a:r>
            <a:r>
              <a:rPr lang="it-IT" dirty="0" smtClean="0"/>
              <a:t> (elementi che scandiscono l’inizio, la prosecuzione, la conclusione della frase: allora, dunque, no? Chiaro? Capito?; mantengono l’attenzione dell’ascoltatore, sollecitano il contatto comunicativo); </a:t>
            </a:r>
          </a:p>
          <a:p>
            <a:r>
              <a:rPr lang="it-IT" b="1" dirty="0" smtClean="0"/>
              <a:t>concordanze logiche o </a:t>
            </a:r>
            <a:r>
              <a:rPr lang="it-IT" b="1" i="1" dirty="0" smtClean="0"/>
              <a:t>ad </a:t>
            </a:r>
            <a:r>
              <a:rPr lang="it-IT" b="1" i="1" dirty="0" err="1" smtClean="0"/>
              <a:t>sensum</a:t>
            </a:r>
            <a:r>
              <a:rPr lang="it-IT" b="1" i="1" dirty="0" smtClean="0"/>
              <a:t> </a:t>
            </a:r>
            <a:r>
              <a:rPr lang="it-IT" dirty="0" smtClean="0"/>
              <a:t>(«ci sono un milione di soldati); </a:t>
            </a:r>
          </a:p>
          <a:p>
            <a:pPr marL="0" indent="0">
              <a:buNone/>
            </a:pPr>
            <a:endParaRPr lang="it-IT" dirty="0"/>
          </a:p>
        </p:txBody>
      </p:sp>
    </p:spTree>
    <p:extLst>
      <p:ext uri="{BB962C8B-B14F-4D97-AF65-F5344CB8AC3E}">
        <p14:creationId xmlns:p14="http://schemas.microsoft.com/office/powerpoint/2010/main" val="209730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Altre caratteristiche del parlato</a:t>
            </a:r>
            <a:endParaRPr lang="it-IT" dirty="0"/>
          </a:p>
        </p:txBody>
      </p:sp>
      <p:sp>
        <p:nvSpPr>
          <p:cNvPr id="3" name="Segnaposto contenuto 2"/>
          <p:cNvSpPr>
            <a:spLocks noGrp="1"/>
          </p:cNvSpPr>
          <p:nvPr>
            <p:ph idx="1"/>
          </p:nvPr>
        </p:nvSpPr>
        <p:spPr/>
        <p:txBody>
          <a:bodyPr/>
          <a:lstStyle/>
          <a:p>
            <a:r>
              <a:rPr lang="it-IT" b="1" dirty="0" smtClean="0"/>
              <a:t>false partenze</a:t>
            </a:r>
            <a:r>
              <a:rPr lang="it-IT" dirty="0" smtClean="0"/>
              <a:t>;  </a:t>
            </a:r>
          </a:p>
          <a:p>
            <a:r>
              <a:rPr lang="it-IT" b="1" dirty="0"/>
              <a:t>s</a:t>
            </a:r>
            <a:r>
              <a:rPr lang="it-IT" b="1" dirty="0" smtClean="0"/>
              <a:t>oggetto collettivo singolare seguito da predicato al plurale</a:t>
            </a:r>
            <a:r>
              <a:rPr lang="it-IT" dirty="0" smtClean="0"/>
              <a:t> </a:t>
            </a:r>
          </a:p>
          <a:p>
            <a:r>
              <a:rPr lang="it-IT" b="1" dirty="0" smtClean="0"/>
              <a:t>Che polivalente </a:t>
            </a:r>
            <a:r>
              <a:rPr lang="it-IT" dirty="0" smtClean="0"/>
              <a:t>(«Il giorno </a:t>
            </a:r>
            <a:r>
              <a:rPr lang="it-IT" i="1" dirty="0" smtClean="0"/>
              <a:t>che </a:t>
            </a:r>
            <a:r>
              <a:rPr lang="it-IT" dirty="0" smtClean="0"/>
              <a:t>mi sono sposato sono stato felicissimo»). </a:t>
            </a:r>
          </a:p>
          <a:p>
            <a:pPr marL="0" indent="0">
              <a:buNone/>
            </a:pPr>
            <a:endParaRPr lang="it-IT" dirty="0"/>
          </a:p>
        </p:txBody>
      </p:sp>
    </p:spTree>
    <p:extLst>
      <p:ext uri="{BB962C8B-B14F-4D97-AF65-F5344CB8AC3E}">
        <p14:creationId xmlns:p14="http://schemas.microsoft.com/office/powerpoint/2010/main" val="806392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692696"/>
            <a:ext cx="6624736" cy="5040560"/>
          </a:xfrm>
        </p:spPr>
        <p:txBody>
          <a:bodyPr>
            <a:normAutofit fontScale="90000"/>
          </a:bodyPr>
          <a:lstStyle/>
          <a:p>
            <a:r>
              <a:rPr lang="it-IT" b="1" dirty="0">
                <a:latin typeface="Georgia" panose="02040502050405020303" pitchFamily="18" charset="0"/>
              </a:rPr>
              <a:t>Trasmissione “Lampi d’inverno” (15 maggio 1992) – interviene Sheila </a:t>
            </a:r>
            <a:r>
              <a:rPr lang="it-IT" b="1" dirty="0" err="1">
                <a:latin typeface="Georgia" panose="02040502050405020303" pitchFamily="18" charset="0"/>
              </a:rPr>
              <a:t>Rowbotham</a:t>
            </a:r>
            <a:r>
              <a:rPr lang="it-IT" b="1" dirty="0">
                <a:latin typeface="Georgia" panose="02040502050405020303" pitchFamily="18" charset="0"/>
              </a:rPr>
              <a:t>, studiosa di storia dell’emancipazione </a:t>
            </a:r>
            <a:r>
              <a:rPr lang="it-IT" b="1" dirty="0" smtClean="0">
                <a:latin typeface="Georgia" panose="02040502050405020303" pitchFamily="18" charset="0"/>
              </a:rPr>
              <a:t>femminile</a:t>
            </a:r>
            <a:r>
              <a:rPr lang="it-IT" dirty="0"/>
              <a:t/>
            </a:r>
            <a:br>
              <a:rPr lang="it-IT" dirty="0"/>
            </a:br>
            <a:endParaRPr lang="it-IT" dirty="0"/>
          </a:p>
        </p:txBody>
      </p:sp>
    </p:spTree>
    <p:extLst>
      <p:ext uri="{BB962C8B-B14F-4D97-AF65-F5344CB8AC3E}">
        <p14:creationId xmlns:p14="http://schemas.microsoft.com/office/powerpoint/2010/main" val="296617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88640"/>
            <a:ext cx="8712968" cy="6408712"/>
          </a:xfrm>
        </p:spPr>
        <p:txBody>
          <a:bodyPr>
            <a:normAutofit fontScale="70000" lnSpcReduction="20000"/>
          </a:bodyPr>
          <a:lstStyle/>
          <a:p>
            <a:pPr marL="0" indent="0" algn="just">
              <a:buNone/>
            </a:pPr>
            <a:r>
              <a:rPr lang="it-IT" dirty="0"/>
              <a:t>Parleremo della donna, del femminismo e in particolare… di una donna... ehm… cioè parlerò di una donna assai particolare, assai importante nella storia del femminismo… di Lady Costanza Lytton. Chiaramente… Lady Lytton vive all’epoca… in quell’epoca tumultuosa in cui un gruppo di donne protestavano… ehm… contro il governo, conto lo stato… lo stato inglese, s’intende… e lottavano contro il diverso trattamento che nelle prigioni spettava alle suffragette... capito? Queste qui… chiaramente, se erano povere, venivano picchiate e maltrattate. Dunque, invece, le donne ricche, come Lady Lytton, chiaramente… nelle manifestazioni… che le donne ricche e le donne povere facevano insieme… l’una al fianco dell’altra… ma, a differenza delle povere, le donne ricche o di famiglie importanti, certo, nelle prigioni subivano un trattamento preferenziale. Lady Lytton, allora… lei fece una cosa sconvolgente…: ehm, cioè, intendo dire che sfilò per le strade di Liverpool… ovviamente manifestando insieme alle altre, cioè insieme al gruppo di donne di tutte le classi che era con lei… anzi, guidando la manifestazione… e lei sfilò e, per sfilare, dismesse i suoi abiti eleganti e si vestì, o meglio, ovviamente… cioè si travestì… e si travestì da cucitrice. Presa dalle forze dell’ordine… lady </a:t>
            </a:r>
            <a:r>
              <a:rPr lang="it-IT" dirty="0" smtClean="0"/>
              <a:t>Lytton </a:t>
            </a:r>
            <a:r>
              <a:rPr lang="it-IT" dirty="0"/>
              <a:t>la incarcerarono… non solo, ma fu anche picchiata dal medico della prigione…e pensate un po’… una vera tragedia… restò paralizzata. Che se lo fosse stata… se era davvero una cucitrice… la cosa non avrebbe fatto scalpore, sarebbe andata inosservata no?… ma quando scoprirono che era Lady </a:t>
            </a:r>
            <a:r>
              <a:rPr lang="it-IT" dirty="0" err="1"/>
              <a:t>Lytterton</a:t>
            </a:r>
            <a:r>
              <a:rPr lang="it-IT" dirty="0"/>
              <a:t>… la cosa diede scandalo.</a:t>
            </a:r>
          </a:p>
          <a:p>
            <a:pPr marL="0" indent="0">
              <a:buNone/>
            </a:pPr>
            <a:endParaRPr lang="it-IT" dirty="0"/>
          </a:p>
        </p:txBody>
      </p:sp>
    </p:spTree>
    <p:extLst>
      <p:ext uri="{BB962C8B-B14F-4D97-AF65-F5344CB8AC3E}">
        <p14:creationId xmlns:p14="http://schemas.microsoft.com/office/powerpoint/2010/main" val="13951184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1885</Words>
  <Application>Microsoft Office PowerPoint</Application>
  <PresentationFormat>Presentazione su schermo (4:3)</PresentationFormat>
  <Paragraphs>85</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TIPI DI TESTO</vt:lpstr>
      <vt:lpstr>Presentazione standard di PowerPoint</vt:lpstr>
      <vt:lpstr>Presentazione standard di PowerPoint</vt:lpstr>
      <vt:lpstr>George Orwell, La politica e la lingue inglese [su come scrivere bene un articolo]</vt:lpstr>
      <vt:lpstr>DAL PARLATO ALLO SCRITTO</vt:lpstr>
      <vt:lpstr>Caratteristiche del parlato</vt:lpstr>
      <vt:lpstr>Altre caratteristiche del parlato</vt:lpstr>
      <vt:lpstr>Trasmissione “Lampi d’inverno” (15 maggio 1992) – interviene Sheila Rowbotham, studiosa di storia dell’emancipazione femminile </vt:lpstr>
      <vt:lpstr>Presentazione standard di PowerPoint</vt:lpstr>
      <vt:lpstr>Presentazione standard di PowerPoint</vt:lpstr>
      <vt:lpstr>Presentazione standard di PowerPoint</vt:lpstr>
      <vt:lpstr>Orale e scritto</vt:lpstr>
      <vt:lpstr>Presentazione standard di PowerPoint</vt:lpstr>
      <vt:lpstr>La riduzione dei testi - MACROREGOLE</vt:lpstr>
      <vt:lpstr>Presentazione standard di PowerPoint</vt:lpstr>
      <vt:lpstr>Presentazione standard di PowerPoint</vt:lpstr>
      <vt:lpstr>REGOLE PRATICHE PER LA REALIZZAZIONE DI UN RIASSUNTO</vt:lpstr>
      <vt:lpstr>Presentazione standard di PowerPoint</vt:lpstr>
      <vt:lpstr>Il problema della soggettività nel riassunto</vt:lpstr>
      <vt:lpstr>Presentazione standard di PowerPoint</vt:lpstr>
      <vt:lpstr>ALTRE REGOLE PRATICHE</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TIPI DI TESTO</dc:title>
  <dc:creator>Xxxxxxxxxxxx</dc:creator>
  <cp:lastModifiedBy>Xxxxxxxxxxxx</cp:lastModifiedBy>
  <cp:revision>11</cp:revision>
  <cp:lastPrinted>2018-01-22T21:12:36Z</cp:lastPrinted>
  <dcterms:created xsi:type="dcterms:W3CDTF">2017-04-27T08:32:26Z</dcterms:created>
  <dcterms:modified xsi:type="dcterms:W3CDTF">2018-01-22T21:36:25Z</dcterms:modified>
</cp:coreProperties>
</file>